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7" r:id="rId1"/>
  </p:sldMasterIdLst>
  <p:notesMasterIdLst>
    <p:notesMasterId r:id="rId19"/>
  </p:notesMasterIdLst>
  <p:sldIdLst>
    <p:sldId id="256" r:id="rId2"/>
    <p:sldId id="257" r:id="rId3"/>
    <p:sldId id="269" r:id="rId4"/>
    <p:sldId id="259" r:id="rId5"/>
    <p:sldId id="270" r:id="rId6"/>
    <p:sldId id="276" r:id="rId7"/>
    <p:sldId id="272" r:id="rId8"/>
    <p:sldId id="261" r:id="rId9"/>
    <p:sldId id="262" r:id="rId10"/>
    <p:sldId id="263" r:id="rId11"/>
    <p:sldId id="277" r:id="rId12"/>
    <p:sldId id="264" r:id="rId13"/>
    <p:sldId id="279" r:id="rId14"/>
    <p:sldId id="280" r:id="rId15"/>
    <p:sldId id="267" r:id="rId16"/>
    <p:sldId id="274" r:id="rId17"/>
    <p:sldId id="26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061" autoAdjust="0"/>
  </p:normalViewPr>
  <p:slideViewPr>
    <p:cSldViewPr snapToGrid="0">
      <p:cViewPr varScale="1">
        <p:scale>
          <a:sx n="66" d="100"/>
          <a:sy n="66" d="100"/>
        </p:scale>
        <p:origin x="1330" y="43"/>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95642E-9750-4E4F-8E6A-F9B5652D7157}" type="datetimeFigureOut">
              <a:rPr lang="en-US" smtClean="0"/>
              <a:t>10/28/2021</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EC21F7-4780-474C-8B2D-F08ED9D3BFF1}" type="slidenum">
              <a:rPr lang="en-US" smtClean="0"/>
              <a:t>‹N°›</a:t>
            </a:fld>
            <a:endParaRPr lang="en-US"/>
          </a:p>
        </p:txBody>
      </p:sp>
    </p:spTree>
    <p:extLst>
      <p:ext uri="{BB962C8B-B14F-4D97-AF65-F5344CB8AC3E}">
        <p14:creationId xmlns:p14="http://schemas.microsoft.com/office/powerpoint/2010/main" val="2941053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Bonjour chers</a:t>
            </a:r>
            <a:r>
              <a:rPr lang="fr-FR" baseline="0" dirty="0" smtClean="0"/>
              <a:t> </a:t>
            </a:r>
            <a:r>
              <a:rPr lang="fr-FR" baseline="0" dirty="0" err="1" smtClean="0"/>
              <a:t>congrésistes</a:t>
            </a:r>
            <a:r>
              <a:rPr lang="fr-FR" baseline="0" dirty="0" smtClean="0"/>
              <a:t>, bienvenu aux 7èmes journées scientifiques de la société de cardiologie du Burkina-Faso.</a:t>
            </a:r>
          </a:p>
          <a:p>
            <a:r>
              <a:rPr lang="fr-FR" baseline="0" dirty="0" smtClean="0"/>
              <a:t>Nous sommes le Dr AGBO OLA Clarisse DES4 de </a:t>
            </a:r>
            <a:r>
              <a:rPr lang="fr-FR" baseline="0" dirty="0" err="1" smtClean="0"/>
              <a:t>cardiologie,Nous</a:t>
            </a:r>
            <a:r>
              <a:rPr lang="fr-FR" baseline="0" dirty="0" smtClean="0"/>
              <a:t> avons l’honneur ce jour de vous présenté les résultats de notre travail.</a:t>
            </a:r>
            <a:endParaRPr lang="en-US" dirty="0"/>
          </a:p>
        </p:txBody>
      </p:sp>
      <p:sp>
        <p:nvSpPr>
          <p:cNvPr id="4" name="Espace réservé du numéro de diapositive 3"/>
          <p:cNvSpPr>
            <a:spLocks noGrp="1"/>
          </p:cNvSpPr>
          <p:nvPr>
            <p:ph type="sldNum" sz="quarter" idx="10"/>
          </p:nvPr>
        </p:nvSpPr>
        <p:spPr/>
        <p:txBody>
          <a:bodyPr/>
          <a:lstStyle/>
          <a:p>
            <a:fld id="{25EC21F7-4780-474C-8B2D-F08ED9D3BFF1}" type="slidenum">
              <a:rPr lang="en-US" smtClean="0"/>
              <a:t>1</a:t>
            </a:fld>
            <a:endParaRPr lang="en-US"/>
          </a:p>
        </p:txBody>
      </p:sp>
    </p:spTree>
    <p:extLst>
      <p:ext uri="{BB962C8B-B14F-4D97-AF65-F5344CB8AC3E}">
        <p14:creationId xmlns:p14="http://schemas.microsoft.com/office/powerpoint/2010/main" val="1902714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50000"/>
              </a:lnSpc>
            </a:pPr>
            <a:r>
              <a:rPr lang="fr-FR" sz="1200" dirty="0" smtClean="0">
                <a:effectLst/>
                <a:latin typeface="Times New Roman" panose="02020603050405020304" pitchFamily="18" charset="0"/>
                <a:ea typeface="Times New Roman" panose="02020603050405020304" pitchFamily="18" charset="0"/>
              </a:rPr>
              <a:t>La survie reste significativement faible dans le groupe de patients qui consulte initialement dans un centre de santé primaire. </a:t>
            </a:r>
            <a:endParaRPr lang="en-US" sz="1100" dirty="0" smtClean="0">
              <a:effectLst/>
              <a:latin typeface="Times New Roman" panose="02020603050405020304" pitchFamily="18" charset="0"/>
              <a:ea typeface="Times New Roman" panose="02020603050405020304" pitchFamily="18" charset="0"/>
            </a:endParaRPr>
          </a:p>
          <a:p>
            <a:endParaRPr lang="en-US" dirty="0"/>
          </a:p>
        </p:txBody>
      </p:sp>
      <p:sp>
        <p:nvSpPr>
          <p:cNvPr id="4" name="Espace réservé du numéro de diapositive 3"/>
          <p:cNvSpPr>
            <a:spLocks noGrp="1"/>
          </p:cNvSpPr>
          <p:nvPr>
            <p:ph type="sldNum" sz="quarter" idx="10"/>
          </p:nvPr>
        </p:nvSpPr>
        <p:spPr/>
        <p:txBody>
          <a:bodyPr/>
          <a:lstStyle/>
          <a:p>
            <a:fld id="{25EC21F7-4780-474C-8B2D-F08ED9D3BFF1}" type="slidenum">
              <a:rPr lang="en-US" smtClean="0"/>
              <a:t>15</a:t>
            </a:fld>
            <a:endParaRPr lang="en-US"/>
          </a:p>
        </p:txBody>
      </p:sp>
    </p:spTree>
    <p:extLst>
      <p:ext uri="{BB962C8B-B14F-4D97-AF65-F5344CB8AC3E}">
        <p14:creationId xmlns:p14="http://schemas.microsoft.com/office/powerpoint/2010/main" val="3612901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50000"/>
              </a:lnSpc>
              <a:spcAft>
                <a:spcPts val="800"/>
              </a:spcAft>
            </a:pPr>
            <a:r>
              <a:rPr lang="fr-FR" sz="1200" dirty="0" smtClean="0">
                <a:effectLst/>
                <a:latin typeface="Times New Roman" panose="02020603050405020304" pitchFamily="18" charset="0"/>
                <a:ea typeface="Calibri" panose="020F0502020204030204" pitchFamily="34" charset="0"/>
                <a:cs typeface="Times New Roman" panose="02020603050405020304" pitchFamily="18" charset="0"/>
              </a:rPr>
              <a:t>La mortalité liée à la maladie coronaire a beaucoup baissé ces 30 dernières années</a:t>
            </a:r>
            <a:endParaRPr lang="en-US"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fr-FR" sz="1200" dirty="0" smtClean="0">
                <a:effectLst/>
                <a:latin typeface="Times New Roman" panose="02020603050405020304" pitchFamily="18" charset="0"/>
                <a:ea typeface="Calibri" panose="020F0502020204030204" pitchFamily="34" charset="0"/>
                <a:cs typeface="Times New Roman" panose="02020603050405020304" pitchFamily="18" charset="0"/>
              </a:rPr>
              <a:t>en occident en raison d’une prise en charge précoce et adéquate du syndrome coronaire avec sus décalage du segment ST. Cependant, en Afrique Sub-Saharienne sa prévalence, sa </a:t>
            </a:r>
            <a:r>
              <a:rPr lang="fr-FR" sz="1200" dirty="0" err="1" smtClean="0">
                <a:effectLst/>
                <a:latin typeface="Times New Roman" panose="02020603050405020304" pitchFamily="18" charset="0"/>
                <a:ea typeface="Calibri" panose="020F0502020204030204" pitchFamily="34" charset="0"/>
                <a:cs typeface="Times New Roman" panose="02020603050405020304" pitchFamily="18" charset="0"/>
              </a:rPr>
              <a:t>morbi</a:t>
            </a:r>
            <a:r>
              <a:rPr lang="fr-FR" sz="1200" dirty="0" smtClean="0">
                <a:effectLst/>
                <a:latin typeface="Times New Roman" panose="02020603050405020304" pitchFamily="18" charset="0"/>
                <a:ea typeface="Calibri" panose="020F0502020204030204" pitchFamily="34" charset="0"/>
                <a:cs typeface="Times New Roman" panose="02020603050405020304" pitchFamily="18" charset="0"/>
              </a:rPr>
              <a:t>-mortalité demeurent croissantes. Le syndrome coronaire aigu avec sus décalage du segment ST (SCA ST+) est l’une des formes graves de sa manifestation clinique qui nécessite une prise en charge urgente et adéquate. Le retard à la prise en charge est un puissant facteur de décès hospitalier. Une étude faite en 2012 par YAMEOGO et col au Burkina Faso avait retrouvé un allongement des délais de prise en charge des SCA ST+ avant l’arrivée au CHU </a:t>
            </a:r>
            <a:r>
              <a:rPr lang="fr-FR" sz="1200" dirty="0" err="1" smtClean="0">
                <a:effectLst/>
                <a:latin typeface="Times New Roman" panose="02020603050405020304" pitchFamily="18" charset="0"/>
                <a:ea typeface="Calibri" panose="020F0502020204030204" pitchFamily="34" charset="0"/>
                <a:cs typeface="Times New Roman" panose="02020603050405020304" pitchFamily="18" charset="0"/>
              </a:rPr>
              <a:t>Yalgado</a:t>
            </a:r>
            <a:r>
              <a:rPr lang="fr-FR" sz="1200" dirty="0" smtClean="0">
                <a:effectLst/>
                <a:latin typeface="Times New Roman" panose="02020603050405020304" pitchFamily="18" charset="0"/>
                <a:ea typeface="Calibri" panose="020F0502020204030204" pitchFamily="34" charset="0"/>
                <a:cs typeface="Times New Roman" panose="02020603050405020304" pitchFamily="18" charset="0"/>
              </a:rPr>
              <a:t> Ouédraogo. Cela pourrait laisser dire que plus les patients consultent tôt dans les centres de références, mieux la prise en charge est adéquate et le pronostic meilleur. Ainsi, nous nous sommes posés la question : l’arrivée précoce du patient ayant un SCA en milieu hospitalier est-il un gage de meilleure prise en charge ? L’objectif de notre travail est donc d’analyser l’impact du parcours de soins intra hospitalier des patients ayant un SCA ST + dans les hôpitaux de référence du Burkina Faso.</a:t>
            </a:r>
            <a:endParaRPr lang="en-US" sz="105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Espace réservé du numéro de diapositive 3"/>
          <p:cNvSpPr>
            <a:spLocks noGrp="1"/>
          </p:cNvSpPr>
          <p:nvPr>
            <p:ph type="sldNum" sz="quarter" idx="10"/>
          </p:nvPr>
        </p:nvSpPr>
        <p:spPr/>
        <p:txBody>
          <a:bodyPr/>
          <a:lstStyle/>
          <a:p>
            <a:fld id="{25EC21F7-4780-474C-8B2D-F08ED9D3BFF1}" type="slidenum">
              <a:rPr lang="en-US" smtClean="0"/>
              <a:t>3</a:t>
            </a:fld>
            <a:endParaRPr lang="en-US"/>
          </a:p>
        </p:txBody>
      </p:sp>
    </p:spTree>
    <p:extLst>
      <p:ext uri="{BB962C8B-B14F-4D97-AF65-F5344CB8AC3E}">
        <p14:creationId xmlns:p14="http://schemas.microsoft.com/office/powerpoint/2010/main" val="4103362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50000"/>
              </a:lnSpc>
              <a:spcAft>
                <a:spcPts val="800"/>
              </a:spcAft>
            </a:pPr>
            <a:r>
              <a:rPr lang="fr-FR" sz="1200" dirty="0" smtClean="0">
                <a:effectLst/>
                <a:latin typeface="Times New Roman" panose="02020603050405020304" pitchFamily="18" charset="0"/>
                <a:ea typeface="Calibri" panose="020F0502020204030204" pitchFamily="34" charset="0"/>
                <a:cs typeface="Times New Roman" panose="02020603050405020304" pitchFamily="18" charset="0"/>
              </a:rPr>
              <a:t>Les données ;</a:t>
            </a:r>
            <a:endParaRPr lang="en-US" sz="105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fr-FR" sz="1200" dirty="0" smtClean="0">
                <a:effectLst/>
                <a:latin typeface="Times New Roman" panose="02020603050405020304" pitchFamily="18" charset="0"/>
                <a:ea typeface="Calibri" panose="020F0502020204030204" pitchFamily="34" charset="0"/>
              </a:rPr>
              <a:t>anthropométriques; parcours du patient ; cliniques ; électro-échocardiographiques ; la thrombolyse et l’évolution (complications et décès) ont été analysées selon le parcours des patients. </a:t>
            </a:r>
          </a:p>
          <a:p>
            <a:r>
              <a:rPr lang="fr-FR" sz="1200" dirty="0" smtClean="0">
                <a:effectLst/>
                <a:latin typeface="Times New Roman" panose="02020603050405020304" pitchFamily="18" charset="0"/>
              </a:rPr>
              <a:t>NOUS NOUS SOMMES SURTOUT INTERESSANT AUX VARIABLES RELATIVES</a:t>
            </a:r>
            <a:r>
              <a:rPr lang="fr-FR" sz="1200" baseline="0" dirty="0" smtClean="0">
                <a:effectLst/>
                <a:latin typeface="Times New Roman" panose="02020603050405020304" pitchFamily="18" charset="0"/>
              </a:rPr>
              <a:t> AU PARCOURS DE SOIN DU PATIENT</a:t>
            </a:r>
            <a:endParaRPr lang="en-US" dirty="0"/>
          </a:p>
        </p:txBody>
      </p:sp>
      <p:sp>
        <p:nvSpPr>
          <p:cNvPr id="4" name="Espace réservé du numéro de diapositive 3"/>
          <p:cNvSpPr>
            <a:spLocks noGrp="1"/>
          </p:cNvSpPr>
          <p:nvPr>
            <p:ph type="sldNum" sz="quarter" idx="10"/>
          </p:nvPr>
        </p:nvSpPr>
        <p:spPr/>
        <p:txBody>
          <a:bodyPr/>
          <a:lstStyle/>
          <a:p>
            <a:fld id="{25EC21F7-4780-474C-8B2D-F08ED9D3BFF1}" type="slidenum">
              <a:rPr lang="en-US" smtClean="0"/>
              <a:t>5</a:t>
            </a:fld>
            <a:endParaRPr lang="en-US"/>
          </a:p>
        </p:txBody>
      </p:sp>
    </p:spTree>
    <p:extLst>
      <p:ext uri="{BB962C8B-B14F-4D97-AF65-F5344CB8AC3E}">
        <p14:creationId xmlns:p14="http://schemas.microsoft.com/office/powerpoint/2010/main" val="3716700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50000"/>
              </a:lnSpc>
              <a:spcAft>
                <a:spcPts val="800"/>
              </a:spcAft>
            </a:pPr>
            <a:r>
              <a:rPr lang="fr-FR" sz="1200" dirty="0" smtClean="0">
                <a:effectLst/>
                <a:latin typeface="Times New Roman" panose="02020603050405020304" pitchFamily="18" charset="0"/>
                <a:ea typeface="Calibri" panose="020F0502020204030204" pitchFamily="34" charset="0"/>
                <a:cs typeface="Times New Roman" panose="02020603050405020304" pitchFamily="18" charset="0"/>
              </a:rPr>
              <a:t>IL S’AGISSAIT DU TYPE DE CENTRE DE SANTE AU 1</a:t>
            </a:r>
            <a:r>
              <a:rPr lang="fr-FR" sz="1200" baseline="30000" dirty="0" smtClean="0">
                <a:effectLst/>
                <a:latin typeface="Times New Roman" panose="02020603050405020304" pitchFamily="18" charset="0"/>
                <a:ea typeface="Calibri" panose="020F0502020204030204" pitchFamily="34" charset="0"/>
                <a:cs typeface="Times New Roman" panose="02020603050405020304" pitchFamily="18" charset="0"/>
              </a:rPr>
              <a:t>ER</a:t>
            </a:r>
            <a:r>
              <a:rPr lang="fr-FR" sz="1200" dirty="0" smtClean="0">
                <a:effectLst/>
                <a:latin typeface="Times New Roman" panose="02020603050405020304" pitchFamily="18" charset="0"/>
                <a:ea typeface="Calibri" panose="020F0502020204030204" pitchFamily="34" charset="0"/>
                <a:cs typeface="Times New Roman" panose="02020603050405020304" pitchFamily="18" charset="0"/>
              </a:rPr>
              <a:t> CONTACT; DU</a:t>
            </a:r>
            <a:r>
              <a:rPr lang="fr-FR"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DELAI DT-1</a:t>
            </a:r>
            <a:r>
              <a:rPr lang="fr-FR" sz="1200" baseline="30000" dirty="0" smtClean="0">
                <a:effectLst/>
                <a:latin typeface="Times New Roman" panose="02020603050405020304" pitchFamily="18" charset="0"/>
                <a:ea typeface="Calibri" panose="020F0502020204030204" pitchFamily="34" charset="0"/>
                <a:cs typeface="Times New Roman" panose="02020603050405020304" pitchFamily="18" charset="0"/>
              </a:rPr>
              <a:t>er</a:t>
            </a:r>
            <a:r>
              <a:rPr lang="fr-FR"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CONTACT MEDICAL ;  </a:t>
            </a:r>
            <a:endParaRPr lang="fr-FR"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fr-FR" sz="1200" dirty="0" smtClean="0">
                <a:effectLst/>
                <a:latin typeface="Times New Roman" panose="02020603050405020304" pitchFamily="18" charset="0"/>
                <a:ea typeface="Calibri" panose="020F0502020204030204" pitchFamily="34" charset="0"/>
                <a:cs typeface="Times New Roman" panose="02020603050405020304" pitchFamily="18" charset="0"/>
              </a:rPr>
              <a:t>Les données ont été analysées grâce au logiciel R. Le seuil de signification de l’ensemble des tests a été de 0,05.</a:t>
            </a:r>
            <a:endParaRPr lang="en-US" sz="105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Espace réservé du numéro de diapositive 3"/>
          <p:cNvSpPr>
            <a:spLocks noGrp="1"/>
          </p:cNvSpPr>
          <p:nvPr>
            <p:ph type="sldNum" sz="quarter" idx="10"/>
          </p:nvPr>
        </p:nvSpPr>
        <p:spPr/>
        <p:txBody>
          <a:bodyPr/>
          <a:lstStyle/>
          <a:p>
            <a:fld id="{25EC21F7-4780-474C-8B2D-F08ED9D3BFF1}" type="slidenum">
              <a:rPr lang="en-US" smtClean="0"/>
              <a:t>6</a:t>
            </a:fld>
            <a:endParaRPr lang="en-US"/>
          </a:p>
        </p:txBody>
      </p:sp>
    </p:spTree>
    <p:extLst>
      <p:ext uri="{BB962C8B-B14F-4D97-AF65-F5344CB8AC3E}">
        <p14:creationId xmlns:p14="http://schemas.microsoft.com/office/powerpoint/2010/main" val="3949247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 QUELS RESULTATS SOMMES NOUS PARVENUS</a:t>
            </a:r>
            <a:endParaRPr lang="fr-FR" dirty="0"/>
          </a:p>
        </p:txBody>
      </p:sp>
      <p:sp>
        <p:nvSpPr>
          <p:cNvPr id="4" name="Espace réservé du numéro de diapositive 3"/>
          <p:cNvSpPr>
            <a:spLocks noGrp="1"/>
          </p:cNvSpPr>
          <p:nvPr>
            <p:ph type="sldNum" sz="quarter" idx="10"/>
          </p:nvPr>
        </p:nvSpPr>
        <p:spPr/>
        <p:txBody>
          <a:bodyPr/>
          <a:lstStyle/>
          <a:p>
            <a:fld id="{25EC21F7-4780-474C-8B2D-F08ED9D3BFF1}" type="slidenum">
              <a:rPr lang="en-US" smtClean="0"/>
              <a:t>7</a:t>
            </a:fld>
            <a:endParaRPr lang="en-US"/>
          </a:p>
        </p:txBody>
      </p:sp>
    </p:spTree>
    <p:extLst>
      <p:ext uri="{BB962C8B-B14F-4D97-AF65-F5344CB8AC3E}">
        <p14:creationId xmlns:p14="http://schemas.microsoft.com/office/powerpoint/2010/main" val="640275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a:lnSpc>
                <a:spcPct val="150000"/>
              </a:lnSpc>
              <a:spcAft>
                <a:spcPts val="800"/>
              </a:spcAft>
            </a:pPr>
            <a:r>
              <a:rPr lang="fr-FR" sz="1200" dirty="0" smtClean="0">
                <a:effectLst/>
                <a:latin typeface="Times New Roman" panose="02020603050405020304" pitchFamily="18" charset="0"/>
                <a:ea typeface="Calibri" panose="020F0502020204030204" pitchFamily="34" charset="0"/>
                <a:cs typeface="Times New Roman" panose="02020603050405020304" pitchFamily="18" charset="0"/>
              </a:rPr>
              <a:t>Le délai de réalisation de l’ECG est court</a:t>
            </a:r>
            <a:r>
              <a:rPr lang="fr-FR"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smtClean="0">
                <a:effectLst/>
                <a:latin typeface="Times New Roman" panose="02020603050405020304" pitchFamily="18" charset="0"/>
                <a:ea typeface="Calibri" panose="020F0502020204030204" pitchFamily="34" charset="0"/>
                <a:cs typeface="Times New Roman" panose="02020603050405020304" pitchFamily="18" charset="0"/>
              </a:rPr>
              <a:t>lorsque la première consultation est faite dans une clinique avec un p-value à 0,003.</a:t>
            </a:r>
            <a:endParaRPr lang="en-US" sz="105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Espace réservé du numéro de diapositive 3"/>
          <p:cNvSpPr>
            <a:spLocks noGrp="1"/>
          </p:cNvSpPr>
          <p:nvPr>
            <p:ph type="sldNum" sz="quarter" idx="10"/>
          </p:nvPr>
        </p:nvSpPr>
        <p:spPr/>
        <p:txBody>
          <a:bodyPr/>
          <a:lstStyle/>
          <a:p>
            <a:fld id="{25EC21F7-4780-474C-8B2D-F08ED9D3BFF1}" type="slidenum">
              <a:rPr lang="en-US" smtClean="0"/>
              <a:t>11</a:t>
            </a:fld>
            <a:endParaRPr lang="en-US"/>
          </a:p>
        </p:txBody>
      </p:sp>
    </p:spTree>
    <p:extLst>
      <p:ext uri="{BB962C8B-B14F-4D97-AF65-F5344CB8AC3E}">
        <p14:creationId xmlns:p14="http://schemas.microsoft.com/office/powerpoint/2010/main" val="3094013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Le délai d’admission dans le service de cardiologie est plus court lorsque la première consultation est faite dans une clinique</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25EC21F7-4780-474C-8B2D-F08ED9D3BFF1}" type="slidenum">
              <a:rPr lang="en-US" smtClean="0"/>
              <a:t>12</a:t>
            </a:fld>
            <a:endParaRPr lang="en-US"/>
          </a:p>
        </p:txBody>
      </p:sp>
    </p:spTree>
    <p:extLst>
      <p:ext uri="{BB962C8B-B14F-4D97-AF65-F5344CB8AC3E}">
        <p14:creationId xmlns:p14="http://schemas.microsoft.com/office/powerpoint/2010/main" val="1465717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fr-FR" sz="20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Calibri" panose="020F0502020204030204" pitchFamily="34" charset="0"/>
                <a:cs typeface="+mn-cs"/>
              </a:rPr>
              <a:t>Le taux de mortalité de la population de notre étude était de </a:t>
            </a:r>
            <a:r>
              <a:rPr kumimoji="0" lang="fr-FR" sz="1800" b="0" i="0" u="none" strike="noStrike" kern="1200" cap="none" spc="0" normalizeH="0" baseline="0" noProof="0" dirty="0" smtClean="0">
                <a:ln>
                  <a:noFill/>
                </a:ln>
                <a:solidFill>
                  <a:srgbClr val="A23C33"/>
                </a:solidFill>
                <a:effectLst/>
                <a:uLnTx/>
                <a:uFillTx/>
                <a:latin typeface="Garamond" panose="02020404030301010803"/>
                <a:ea typeface="+mn-ea"/>
                <a:cs typeface="+mn-cs"/>
              </a:rPr>
              <a:t>15%, Les facteurs prédictifs de mortalités en analyse </a:t>
            </a:r>
            <a:r>
              <a:rPr kumimoji="0" lang="fr-FR" sz="1800" b="0" i="0" u="none" strike="noStrike" kern="1200" cap="none" spc="0" normalizeH="0" baseline="0" noProof="0" dirty="0" err="1" smtClean="0">
                <a:ln>
                  <a:noFill/>
                </a:ln>
                <a:solidFill>
                  <a:srgbClr val="A23C33"/>
                </a:solidFill>
                <a:effectLst/>
                <a:uLnTx/>
                <a:uFillTx/>
                <a:latin typeface="Garamond" panose="02020404030301010803"/>
                <a:ea typeface="+mn-ea"/>
                <a:cs typeface="+mn-cs"/>
              </a:rPr>
              <a:t>univariée</a:t>
            </a:r>
            <a:r>
              <a:rPr kumimoji="0" lang="fr-FR" sz="1800" b="0" i="0" u="none" strike="noStrike" kern="1200" cap="none" spc="0" normalizeH="0" baseline="0" noProof="0" dirty="0" smtClean="0">
                <a:ln>
                  <a:noFill/>
                </a:ln>
                <a:solidFill>
                  <a:srgbClr val="A23C33"/>
                </a:solidFill>
                <a:effectLst/>
                <a:uLnTx/>
                <a:uFillTx/>
                <a:latin typeface="Garamond" panose="02020404030301010803"/>
                <a:ea typeface="+mn-ea"/>
                <a:cs typeface="+mn-cs"/>
              </a:rPr>
              <a:t> sont: la dysfonction du VD, les TDRV, </a:t>
            </a:r>
            <a:r>
              <a:rPr kumimoji="0" lang="fr-FR" sz="1800" b="0" i="0" u="none" strike="noStrike" kern="1200" cap="none" spc="0" normalizeH="0" baseline="0" noProof="0" dirty="0" err="1" smtClean="0">
                <a:ln>
                  <a:noFill/>
                </a:ln>
                <a:solidFill>
                  <a:srgbClr val="A23C33"/>
                </a:solidFill>
                <a:effectLst/>
                <a:uLnTx/>
                <a:uFillTx/>
                <a:latin typeface="Garamond" panose="02020404030301010803"/>
                <a:ea typeface="+mn-ea"/>
                <a:cs typeface="+mn-cs"/>
              </a:rPr>
              <a:t>Killip</a:t>
            </a:r>
            <a:r>
              <a:rPr kumimoji="0" lang="fr-FR" sz="1800" b="0" i="0" u="none" strike="noStrike" kern="1200" cap="none" spc="0" normalizeH="0" baseline="0" noProof="0" dirty="0" smtClean="0">
                <a:ln>
                  <a:noFill/>
                </a:ln>
                <a:solidFill>
                  <a:srgbClr val="A23C33"/>
                </a:solidFill>
                <a:effectLst/>
                <a:uLnTx/>
                <a:uFillTx/>
                <a:latin typeface="Garamond" panose="02020404030301010803"/>
                <a:ea typeface="+mn-ea"/>
                <a:cs typeface="+mn-cs"/>
              </a:rPr>
              <a:t> III et IV et l’extension de la </a:t>
            </a:r>
            <a:r>
              <a:rPr kumimoji="0" lang="fr-FR" sz="1800" b="0" i="0" u="none" strike="noStrike" kern="1200" cap="none" spc="0" normalizeH="0" baseline="0" noProof="0" dirty="0" err="1" smtClean="0">
                <a:ln>
                  <a:noFill/>
                </a:ln>
                <a:solidFill>
                  <a:srgbClr val="A23C33"/>
                </a:solidFill>
                <a:effectLst/>
                <a:uLnTx/>
                <a:uFillTx/>
                <a:latin typeface="Garamond" panose="02020404030301010803"/>
                <a:ea typeface="+mn-ea"/>
                <a:cs typeface="+mn-cs"/>
              </a:rPr>
              <a:t>nécrose,après</a:t>
            </a:r>
            <a:r>
              <a:rPr kumimoji="0" lang="fr-FR" sz="1800" b="0" i="0" u="none" strike="noStrike" kern="1200" cap="none" spc="0" normalizeH="0" baseline="0" noProof="0" dirty="0" smtClean="0">
                <a:ln>
                  <a:noFill/>
                </a:ln>
                <a:solidFill>
                  <a:srgbClr val="A23C33"/>
                </a:solidFill>
                <a:effectLst/>
                <a:uLnTx/>
                <a:uFillTx/>
                <a:latin typeface="Garamond" panose="02020404030301010803"/>
                <a:ea typeface="+mn-ea"/>
                <a:cs typeface="+mn-cs"/>
              </a:rPr>
              <a:t> </a:t>
            </a:r>
            <a:r>
              <a:rPr kumimoji="0" lang="fr-FR" sz="1800" b="0" i="0" u="none" strike="noStrike" kern="1200" cap="none" spc="0" normalizeH="0" baseline="0" noProof="0" dirty="0" err="1" smtClean="0">
                <a:ln>
                  <a:noFill/>
                </a:ln>
                <a:solidFill>
                  <a:srgbClr val="A23C33"/>
                </a:solidFill>
                <a:effectLst/>
                <a:uLnTx/>
                <a:uFillTx/>
                <a:latin typeface="Garamond" panose="02020404030301010803"/>
                <a:ea typeface="+mn-ea"/>
                <a:cs typeface="+mn-cs"/>
              </a:rPr>
              <a:t>regression</a:t>
            </a:r>
            <a:r>
              <a:rPr kumimoji="0" lang="fr-FR" sz="1800" b="0" i="0" u="none" strike="noStrike" kern="1200" cap="none" spc="0" normalizeH="0" baseline="0" noProof="0" dirty="0" smtClean="0">
                <a:ln>
                  <a:noFill/>
                </a:ln>
                <a:solidFill>
                  <a:srgbClr val="A23C33"/>
                </a:solidFill>
                <a:effectLst/>
                <a:uLnTx/>
                <a:uFillTx/>
                <a:latin typeface="Garamond" panose="02020404030301010803"/>
                <a:ea typeface="+mn-ea"/>
                <a:cs typeface="+mn-cs"/>
              </a:rPr>
              <a:t> logistique multivariée, seulement le KILLIP 3 et 4 étaient significativement associé à la mortalité</a:t>
            </a:r>
            <a:endParaRPr kumimoji="0" lang="fr-FR" sz="20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Calibri" panose="020F0502020204030204" pitchFamily="34" charset="0"/>
              <a:cs typeface="+mn-cs"/>
            </a:endParaRPr>
          </a:p>
          <a:p>
            <a:pPr marL="0" marR="0" lvl="0"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endParaRPr kumimoji="0" lang="fr-FR" sz="20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Calibri" panose="020F0502020204030204" pitchFamily="34" charset="0"/>
              <a:cs typeface="+mn-cs"/>
            </a:endParaRPr>
          </a:p>
          <a:p>
            <a:pPr marL="0" marR="0" lvl="0"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fr-FR" sz="20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Calibri" panose="020F0502020204030204" pitchFamily="34" charset="0"/>
                <a:cs typeface="+mn-cs"/>
              </a:rPr>
              <a:t>Il n’y a pas de différence significative entre la mortalité </a:t>
            </a:r>
            <a:r>
              <a:rPr kumimoji="0" lang="fr-FR" sz="2000" b="0" i="0" u="none" strike="noStrike" kern="1200" cap="none" spc="0" normalizeH="0" baseline="0" noProof="0" dirty="0" err="1" smtClean="0">
                <a:ln>
                  <a:noFill/>
                </a:ln>
                <a:solidFill>
                  <a:prstClr val="black">
                    <a:lumMod val="85000"/>
                    <a:lumOff val="15000"/>
                  </a:prstClr>
                </a:solidFill>
                <a:effectLst/>
                <a:uLnTx/>
                <a:uFillTx/>
                <a:latin typeface="Garamond" panose="02020404030301010803"/>
                <a:ea typeface="Calibri" panose="020F0502020204030204" pitchFamily="34" charset="0"/>
                <a:cs typeface="+mn-cs"/>
              </a:rPr>
              <a:t>intrahospitalière</a:t>
            </a:r>
            <a:r>
              <a:rPr kumimoji="0" lang="fr-FR" sz="20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Calibri" panose="020F0502020204030204" pitchFamily="34" charset="0"/>
                <a:cs typeface="+mn-cs"/>
              </a:rPr>
              <a:t> des </a:t>
            </a:r>
            <a:r>
              <a:rPr kumimoji="0" lang="fr-FR" sz="20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Calibri" panose="020F0502020204030204" pitchFamily="34" charset="0"/>
                <a:cs typeface="+mn-cs"/>
              </a:rPr>
              <a:t>patients ayant été </a:t>
            </a:r>
            <a:r>
              <a:rPr kumimoji="0" lang="fr-FR" sz="2000" b="0" i="0" u="none" strike="noStrike" kern="1200" cap="none" spc="0" normalizeH="0" baseline="0" noProof="0" dirty="0" err="1" smtClean="0">
                <a:ln>
                  <a:noFill/>
                </a:ln>
                <a:solidFill>
                  <a:prstClr val="black">
                    <a:lumMod val="85000"/>
                    <a:lumOff val="15000"/>
                  </a:prstClr>
                </a:solidFill>
                <a:effectLst/>
                <a:uLnTx/>
                <a:uFillTx/>
                <a:latin typeface="Garamond" panose="02020404030301010803"/>
                <a:ea typeface="Calibri" panose="020F0502020204030204" pitchFamily="34" charset="0"/>
                <a:cs typeface="+mn-cs"/>
              </a:rPr>
              <a:t>dmis</a:t>
            </a:r>
            <a:r>
              <a:rPr kumimoji="0" lang="fr-FR" sz="20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Calibri" panose="020F0502020204030204" pitchFamily="34" charset="0"/>
                <a:cs typeface="+mn-cs"/>
              </a:rPr>
              <a:t>   </a:t>
            </a:r>
            <a:r>
              <a:rPr kumimoji="0" lang="fr-FR" sz="20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Calibri" panose="020F0502020204030204" pitchFamily="34" charset="0"/>
                <a:cs typeface="+mn-cs"/>
              </a:rPr>
              <a:t>avant et après la 12</a:t>
            </a:r>
            <a:r>
              <a:rPr kumimoji="0" lang="fr-FR" sz="2000" b="0" i="0" u="none" strike="noStrike" kern="1200" cap="none" spc="0" normalizeH="0" baseline="30000" noProof="0" dirty="0" smtClean="0">
                <a:ln>
                  <a:noFill/>
                </a:ln>
                <a:solidFill>
                  <a:prstClr val="black">
                    <a:lumMod val="85000"/>
                    <a:lumOff val="15000"/>
                  </a:prstClr>
                </a:solidFill>
                <a:effectLst/>
                <a:uLnTx/>
                <a:uFillTx/>
                <a:latin typeface="Garamond" panose="02020404030301010803"/>
                <a:ea typeface="Calibri" panose="020F0502020204030204" pitchFamily="34" charset="0"/>
                <a:cs typeface="+mn-cs"/>
              </a:rPr>
              <a:t>ème</a:t>
            </a:r>
            <a:r>
              <a:rPr kumimoji="0" lang="fr-FR" sz="20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Calibri" panose="020F0502020204030204" pitchFamily="34" charset="0"/>
                <a:cs typeface="+mn-cs"/>
              </a:rPr>
              <a:t> heure de la douleur( p value=0,7)</a:t>
            </a:r>
            <a:endParaRPr kumimoji="0" lang="en-US" sz="2000" b="1"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mn-cs"/>
            </a:endParaRPr>
          </a:p>
          <a:p>
            <a:r>
              <a:rPr lang="en-US" dirty="0" smtClean="0"/>
              <a:t>LES PATIENTS QUI CONSULTANT EN PREMIER LIEU DANS LES CLINIQUES PRIVES ONT UNE MORTALITE SIGNIFICATIVEMENT PLUS FAIBLE</a:t>
            </a:r>
            <a:endParaRPr lang="en-US" dirty="0"/>
          </a:p>
        </p:txBody>
      </p:sp>
      <p:sp>
        <p:nvSpPr>
          <p:cNvPr id="4" name="Espace réservé du numéro de diapositive 3"/>
          <p:cNvSpPr>
            <a:spLocks noGrp="1"/>
          </p:cNvSpPr>
          <p:nvPr>
            <p:ph type="sldNum" sz="quarter" idx="10"/>
          </p:nvPr>
        </p:nvSpPr>
        <p:spPr/>
        <p:txBody>
          <a:bodyPr/>
          <a:lstStyle/>
          <a:p>
            <a:fld id="{25EC21F7-4780-474C-8B2D-F08ED9D3BFF1}" type="slidenum">
              <a:rPr lang="en-US" smtClean="0"/>
              <a:t>13</a:t>
            </a:fld>
            <a:endParaRPr lang="en-US"/>
          </a:p>
        </p:txBody>
      </p:sp>
    </p:spTree>
    <p:extLst>
      <p:ext uri="{BB962C8B-B14F-4D97-AF65-F5344CB8AC3E}">
        <p14:creationId xmlns:p14="http://schemas.microsoft.com/office/powerpoint/2010/main" val="4040485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TYPE DE CENTRE</a:t>
            </a:r>
            <a:r>
              <a:rPr lang="fr-FR" baseline="0" dirty="0" smtClean="0"/>
              <a:t> DE SANTE AU 1</a:t>
            </a:r>
            <a:r>
              <a:rPr lang="fr-FR" baseline="30000" dirty="0" smtClean="0"/>
              <a:t>ER</a:t>
            </a:r>
            <a:r>
              <a:rPr lang="fr-FR" baseline="0" dirty="0" smtClean="0"/>
              <a:t> CONTACT INFLUENCE LA MORTALITE, </a:t>
            </a:r>
          </a:p>
        </p:txBody>
      </p:sp>
      <p:sp>
        <p:nvSpPr>
          <p:cNvPr id="4" name="Espace réservé du numéro de diapositive 3"/>
          <p:cNvSpPr>
            <a:spLocks noGrp="1"/>
          </p:cNvSpPr>
          <p:nvPr>
            <p:ph type="sldNum" sz="quarter" idx="10"/>
          </p:nvPr>
        </p:nvSpPr>
        <p:spPr/>
        <p:txBody>
          <a:bodyPr/>
          <a:lstStyle/>
          <a:p>
            <a:fld id="{25EC21F7-4780-474C-8B2D-F08ED9D3BFF1}" type="slidenum">
              <a:rPr lang="en-US" smtClean="0"/>
              <a:t>14</a:t>
            </a:fld>
            <a:endParaRPr lang="en-US"/>
          </a:p>
        </p:txBody>
      </p:sp>
    </p:spTree>
    <p:extLst>
      <p:ext uri="{BB962C8B-B14F-4D97-AF65-F5344CB8AC3E}">
        <p14:creationId xmlns:p14="http://schemas.microsoft.com/office/powerpoint/2010/main" val="3710197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E36636D-D922-432D-A958-524484B5923D}" type="datetimeFigureOut">
              <a:rPr lang="en-US" smtClean="0"/>
              <a:pPr/>
              <a:t>10/28/2021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F28FB93-0A08-4E7D-8E63-9EFA29F1E093}" type="slidenum">
              <a:rPr lang="en-US" smtClean="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7891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smtClean="0"/>
              <a:pPr/>
              <a:t>10/28/2021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4152349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t>10/28/2021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8921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t>10/28/2021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536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t>10/28/2021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280529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8E36636D-D922-432D-A958-524484B5923D}" type="datetimeFigureOut">
              <a:rPr lang="en-US" smtClean="0"/>
              <a:pPr/>
              <a:t>10/28/2021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0721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8E36636D-D922-432D-A958-524484B5923D}" type="datetimeFigureOut">
              <a:rPr lang="en-US" smtClean="0"/>
              <a:pPr/>
              <a:t>10/28/2021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4713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6389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468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10/28/2021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2137749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8E36636D-D922-432D-A958-524484B5923D}" type="datetimeFigureOut">
              <a:rPr lang="en-US" smtClean="0"/>
              <a:pPr/>
              <a:t>10/28/2021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9584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10/28/2021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3878655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10/28/2021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4444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10/28/2021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1744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10/28/2021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2565742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smtClean="0"/>
              <a:pPr/>
              <a:t>10/28/2021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287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smtClean="0"/>
              <a:pPr/>
              <a:t>10/28/2021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2090773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E36636D-D922-432D-A958-524484B5923D}" type="datetimeFigureOut">
              <a:rPr lang="en-US" smtClean="0"/>
              <a:pPr/>
              <a:t>10/28/2021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F28FB93-0A08-4E7D-8E63-9EFA29F1E093}" type="slidenum">
              <a:rPr lang="en-US" smtClean="0"/>
              <a:pPr/>
              <a:t>‹N°›</a:t>
            </a:fld>
            <a:endParaRPr lang="en-US" dirty="0"/>
          </a:p>
        </p:txBody>
      </p:sp>
    </p:spTree>
    <p:extLst>
      <p:ext uri="{BB962C8B-B14F-4D97-AF65-F5344CB8AC3E}">
        <p14:creationId xmlns:p14="http://schemas.microsoft.com/office/powerpoint/2010/main" val="3700316011"/>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893" r:id="rId16"/>
    <p:sldLayoutId id="21474838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rot="10800000" flipV="1">
            <a:off x="2294313" y="-198727"/>
            <a:ext cx="7664334" cy="3058306"/>
          </a:xfrm>
        </p:spPr>
        <p:txBody>
          <a:bodyPr/>
          <a:lstStyle/>
          <a:p>
            <a:r>
              <a:rPr lang="fr-FR" sz="2800" dirty="0" smtClean="0">
                <a:ea typeface="Calibri" panose="020F0502020204030204" pitchFamily="34" charset="0"/>
              </a:rPr>
              <a:t>Syndrome </a:t>
            </a:r>
            <a:r>
              <a:rPr lang="fr-FR" sz="2800" dirty="0">
                <a:ea typeface="Calibri" panose="020F0502020204030204" pitchFamily="34" charset="0"/>
              </a:rPr>
              <a:t>coronaire aigu avec sus décalage du segment ST </a:t>
            </a:r>
            <a:r>
              <a:rPr lang="fr-FR" sz="2800" dirty="0" smtClean="0">
                <a:ea typeface="Calibri" panose="020F0502020204030204" pitchFamily="34" charset="0"/>
              </a:rPr>
              <a:t> : impact </a:t>
            </a:r>
            <a:r>
              <a:rPr lang="fr-FR" sz="2800" dirty="0">
                <a:ea typeface="Calibri" panose="020F0502020204030204" pitchFamily="34" charset="0"/>
              </a:rPr>
              <a:t>du parcours de soins </a:t>
            </a:r>
            <a:r>
              <a:rPr lang="fr-FR" sz="2800" dirty="0" smtClean="0">
                <a:ea typeface="Calibri" panose="020F0502020204030204" pitchFamily="34" charset="0"/>
              </a:rPr>
              <a:t>sur </a:t>
            </a:r>
            <a:r>
              <a:rPr lang="fr-FR" sz="2800" dirty="0">
                <a:ea typeface="Calibri" panose="020F0502020204030204" pitchFamily="34" charset="0"/>
              </a:rPr>
              <a:t>le pronostic intrahospitalier </a:t>
            </a:r>
            <a:r>
              <a:rPr lang="fr-FR" sz="2800" dirty="0" smtClean="0">
                <a:ea typeface="Calibri" panose="020F0502020204030204" pitchFamily="34" charset="0"/>
              </a:rPr>
              <a:t>des patients</a:t>
            </a:r>
            <a:endParaRPr lang="en-US" sz="2800" dirty="0"/>
          </a:p>
        </p:txBody>
      </p:sp>
      <p:sp>
        <p:nvSpPr>
          <p:cNvPr id="4" name="Sous-titre 3"/>
          <p:cNvSpPr>
            <a:spLocks noGrp="1"/>
          </p:cNvSpPr>
          <p:nvPr>
            <p:ph type="subTitle" idx="1"/>
          </p:nvPr>
        </p:nvSpPr>
        <p:spPr>
          <a:xfrm>
            <a:off x="2666272" y="3004454"/>
            <a:ext cx="7117808" cy="640083"/>
          </a:xfrm>
        </p:spPr>
        <p:txBody>
          <a:bodyPr>
            <a:normAutofit/>
          </a:bodyPr>
          <a:lstStyle/>
          <a:p>
            <a:pPr algn="l"/>
            <a:r>
              <a:rPr lang="fr-FR" sz="1600" dirty="0" smtClean="0">
                <a:solidFill>
                  <a:srgbClr val="00B0F0"/>
                </a:solidFill>
              </a:rPr>
              <a:t>Auteurs : AGBO-OLA C; TOUGMA JB, SEGHDA TAA, YAMEOGO RA,,,,,,,,,,,,,,</a:t>
            </a:r>
            <a:endParaRPr lang="en-US" sz="1600" dirty="0">
              <a:solidFill>
                <a:srgbClr val="00B0F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20183" y="-10210"/>
            <a:ext cx="1665287"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211"/>
            <a:ext cx="1665287"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15"/>
          <p:cNvSpPr txBox="1">
            <a:spLocks noChangeArrowheads="1"/>
          </p:cNvSpPr>
          <p:nvPr/>
        </p:nvSpPr>
        <p:spPr bwMode="auto">
          <a:xfrm>
            <a:off x="1554480" y="-10211"/>
            <a:ext cx="8965703"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70000"/>
              </a:lnSpc>
              <a:spcBef>
                <a:spcPct val="20000"/>
              </a:spcBef>
              <a:buClr>
                <a:srgbClr val="FF0000"/>
              </a:buClr>
              <a:buSzPct val="170000"/>
              <a:buFont typeface="Wingdings" panose="05000000000000000000" pitchFamily="2" charset="2"/>
              <a:buBlip>
                <a:blip r:embed="rId4"/>
              </a:buBlip>
              <a:defRPr b="1">
                <a:solidFill>
                  <a:srgbClr val="0058B0"/>
                </a:solidFill>
                <a:latin typeface="Trebuchet MS" panose="020B0603020202020204" pitchFamily="34" charset="0"/>
              </a:defRPr>
            </a:lvl1pPr>
            <a:lvl2pPr marL="742950" indent="-285750">
              <a:lnSpc>
                <a:spcPct val="70000"/>
              </a:lnSpc>
              <a:spcBef>
                <a:spcPct val="20000"/>
              </a:spcBef>
              <a:buBlip>
                <a:blip r:embed="rId5"/>
              </a:buBlip>
              <a:defRPr sz="1600">
                <a:solidFill>
                  <a:srgbClr val="0058B0"/>
                </a:solidFill>
                <a:latin typeface="Trebuchet MS" panose="020B0603020202020204" pitchFamily="34" charset="0"/>
              </a:defRPr>
            </a:lvl2pPr>
            <a:lvl3pPr marL="1143000" indent="-228600">
              <a:lnSpc>
                <a:spcPct val="70000"/>
              </a:lnSpc>
              <a:spcBef>
                <a:spcPct val="20000"/>
              </a:spcBef>
              <a:buClr>
                <a:srgbClr val="FF0000"/>
              </a:buClr>
              <a:buFont typeface="Wingdings" panose="05000000000000000000" pitchFamily="2" charset="2"/>
              <a:buChar char="ü"/>
              <a:defRPr sz="1400">
                <a:solidFill>
                  <a:srgbClr val="0058B0"/>
                </a:solidFill>
                <a:latin typeface="Trebuchet MS" panose="020B0603020202020204" pitchFamily="34" charset="0"/>
              </a:defRPr>
            </a:lvl3pPr>
            <a:lvl4pPr marL="1600200" indent="-228600">
              <a:lnSpc>
                <a:spcPct val="70000"/>
              </a:lnSpc>
              <a:spcBef>
                <a:spcPct val="20000"/>
              </a:spcBef>
              <a:buClr>
                <a:srgbClr val="FF0000"/>
              </a:buClr>
              <a:buFont typeface="Wingdings" panose="05000000000000000000" pitchFamily="2" charset="2"/>
              <a:buChar char="ü"/>
              <a:defRPr sz="1400">
                <a:solidFill>
                  <a:srgbClr val="0058B0"/>
                </a:solidFill>
                <a:latin typeface="Trebuchet MS" panose="020B0603020202020204" pitchFamily="34" charset="0"/>
              </a:defRPr>
            </a:lvl4pPr>
            <a:lvl5pPr marL="2057400" indent="-228600">
              <a:lnSpc>
                <a:spcPct val="70000"/>
              </a:lnSpc>
              <a:spcBef>
                <a:spcPct val="20000"/>
              </a:spcBef>
              <a:buClr>
                <a:srgbClr val="FF0000"/>
              </a:buClr>
              <a:buFont typeface="Wingdings" panose="05000000000000000000" pitchFamily="2" charset="2"/>
              <a:buChar char="ü"/>
              <a:defRPr sz="1400">
                <a:solidFill>
                  <a:srgbClr val="0058B0"/>
                </a:solidFill>
                <a:latin typeface="Trebuchet MS" panose="020B0603020202020204" pitchFamily="34" charset="0"/>
              </a:defRPr>
            </a:lvl5pPr>
            <a:lvl6pPr marL="2514600" indent="-228600" eaLnBrk="0" fontAlgn="base" hangingPunct="0">
              <a:lnSpc>
                <a:spcPct val="70000"/>
              </a:lnSpc>
              <a:spcBef>
                <a:spcPct val="20000"/>
              </a:spcBef>
              <a:spcAft>
                <a:spcPct val="0"/>
              </a:spcAft>
              <a:buClr>
                <a:srgbClr val="FF0000"/>
              </a:buClr>
              <a:buFont typeface="Wingdings" panose="05000000000000000000" pitchFamily="2" charset="2"/>
              <a:buChar char="ü"/>
              <a:defRPr sz="1400">
                <a:solidFill>
                  <a:srgbClr val="0058B0"/>
                </a:solidFill>
                <a:latin typeface="Trebuchet MS" panose="020B0603020202020204" pitchFamily="34" charset="0"/>
              </a:defRPr>
            </a:lvl6pPr>
            <a:lvl7pPr marL="2971800" indent="-228600" eaLnBrk="0" fontAlgn="base" hangingPunct="0">
              <a:lnSpc>
                <a:spcPct val="70000"/>
              </a:lnSpc>
              <a:spcBef>
                <a:spcPct val="20000"/>
              </a:spcBef>
              <a:spcAft>
                <a:spcPct val="0"/>
              </a:spcAft>
              <a:buClr>
                <a:srgbClr val="FF0000"/>
              </a:buClr>
              <a:buFont typeface="Wingdings" panose="05000000000000000000" pitchFamily="2" charset="2"/>
              <a:buChar char="ü"/>
              <a:defRPr sz="1400">
                <a:solidFill>
                  <a:srgbClr val="0058B0"/>
                </a:solidFill>
                <a:latin typeface="Trebuchet MS" panose="020B0603020202020204" pitchFamily="34" charset="0"/>
              </a:defRPr>
            </a:lvl7pPr>
            <a:lvl8pPr marL="3429000" indent="-228600" eaLnBrk="0" fontAlgn="base" hangingPunct="0">
              <a:lnSpc>
                <a:spcPct val="70000"/>
              </a:lnSpc>
              <a:spcBef>
                <a:spcPct val="20000"/>
              </a:spcBef>
              <a:spcAft>
                <a:spcPct val="0"/>
              </a:spcAft>
              <a:buClr>
                <a:srgbClr val="FF0000"/>
              </a:buClr>
              <a:buFont typeface="Wingdings" panose="05000000000000000000" pitchFamily="2" charset="2"/>
              <a:buChar char="ü"/>
              <a:defRPr sz="1400">
                <a:solidFill>
                  <a:srgbClr val="0058B0"/>
                </a:solidFill>
                <a:latin typeface="Trebuchet MS" panose="020B0603020202020204" pitchFamily="34" charset="0"/>
              </a:defRPr>
            </a:lvl8pPr>
            <a:lvl9pPr marL="3886200" indent="-228600" eaLnBrk="0" fontAlgn="base" hangingPunct="0">
              <a:lnSpc>
                <a:spcPct val="70000"/>
              </a:lnSpc>
              <a:spcBef>
                <a:spcPct val="20000"/>
              </a:spcBef>
              <a:spcAft>
                <a:spcPct val="0"/>
              </a:spcAft>
              <a:buClr>
                <a:srgbClr val="FF0000"/>
              </a:buClr>
              <a:buFont typeface="Wingdings" panose="05000000000000000000" pitchFamily="2" charset="2"/>
              <a:buChar char="ü"/>
              <a:defRPr sz="1400">
                <a:solidFill>
                  <a:srgbClr val="0058B0"/>
                </a:solidFill>
                <a:latin typeface="Trebuchet MS" panose="020B0603020202020204" pitchFamily="34" charset="0"/>
              </a:defRPr>
            </a:lvl9pPr>
          </a:lstStyle>
          <a:p>
            <a:pPr algn="ctr">
              <a:lnSpc>
                <a:spcPct val="100000"/>
              </a:lnSpc>
              <a:spcBef>
                <a:spcPct val="0"/>
              </a:spcBef>
              <a:buClrTx/>
              <a:buSzTx/>
              <a:buFontTx/>
              <a:buNone/>
            </a:pPr>
            <a:r>
              <a:rPr lang="fr-FR" altLang="en-US" sz="1200" dirty="0">
                <a:solidFill>
                  <a:schemeClr val="tx1"/>
                </a:solidFill>
              </a:rPr>
              <a:t>7èmes  Journées Européennes de la Société de Cardiologie du Burkina Faso</a:t>
            </a:r>
          </a:p>
        </p:txBody>
      </p:sp>
      <p:sp>
        <p:nvSpPr>
          <p:cNvPr id="8" name="ZoneTexte 7"/>
          <p:cNvSpPr txBox="1"/>
          <p:nvPr/>
        </p:nvSpPr>
        <p:spPr>
          <a:xfrm>
            <a:off x="3693907" y="6396335"/>
            <a:ext cx="5062537" cy="461665"/>
          </a:xfrm>
          <a:prstGeom prst="rect">
            <a:avLst/>
          </a:prstGeom>
          <a:solidFill>
            <a:schemeClr val="bg1"/>
          </a:solidFill>
        </p:spPr>
        <p:txBody>
          <a:bodyPr>
            <a:spAutoFit/>
          </a:bodyPr>
          <a:lstStyle/>
          <a:p>
            <a:pPr algn="ctr">
              <a:defRPr/>
            </a:pPr>
            <a:r>
              <a:rPr lang="fr-FR" sz="1200" dirty="0">
                <a:solidFill>
                  <a:srgbClr val="00B0F0"/>
                </a:solidFill>
                <a:latin typeface="Times New Roman" panose="02020603050405020304" pitchFamily="18" charset="0"/>
                <a:cs typeface="Times New Roman" panose="02020603050405020304" pitchFamily="18" charset="0"/>
              </a:rPr>
              <a:t>Cœur-Vaisseaux et infections</a:t>
            </a:r>
          </a:p>
          <a:p>
            <a:pPr algn="ctr">
              <a:defRPr/>
            </a:pPr>
            <a:r>
              <a:rPr lang="fr-FR" sz="1200" dirty="0">
                <a:solidFill>
                  <a:srgbClr val="00B0F0"/>
                </a:solidFill>
                <a:latin typeface="Times New Roman" panose="02020603050405020304" pitchFamily="18" charset="0"/>
                <a:cs typeface="Times New Roman" panose="02020603050405020304" pitchFamily="18" charset="0"/>
              </a:rPr>
              <a:t>27-28-29 octobre 2021 </a:t>
            </a:r>
            <a:endParaRPr lang="en-US" sz="1200" dirty="0">
              <a:solidFill>
                <a:srgbClr val="00B0F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666273" y="3513909"/>
            <a:ext cx="6778174" cy="1985554"/>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79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prstClr val="black">
                    <a:lumMod val="85000"/>
                    <a:lumOff val="15000"/>
                  </a:prstClr>
                </a:solidFill>
                <a:cs typeface="Times New Roman" panose="02020603050405020304" pitchFamily="18" charset="0"/>
              </a:rPr>
              <a:t>3- Résultats</a:t>
            </a:r>
            <a:endParaRPr lang="en-US" dirty="0"/>
          </a:p>
        </p:txBody>
      </p:sp>
      <p:sp>
        <p:nvSpPr>
          <p:cNvPr id="3" name="Espace réservé du contenu 2"/>
          <p:cNvSpPr>
            <a:spLocks noGrp="1"/>
          </p:cNvSpPr>
          <p:nvPr>
            <p:ph idx="1"/>
          </p:nvPr>
        </p:nvSpPr>
        <p:spPr>
          <a:xfrm>
            <a:off x="1295401" y="2452428"/>
            <a:ext cx="9601196" cy="3318936"/>
          </a:xfrm>
        </p:spPr>
        <p:txBody>
          <a:bodyPr/>
          <a:lstStyle/>
          <a:p>
            <a:pPr marL="0" indent="0">
              <a:buNone/>
            </a:pPr>
            <a:r>
              <a:rPr lang="fr-FR" b="1" dirty="0" smtClean="0"/>
              <a:t>3-5 Parcours de soins des patients</a:t>
            </a:r>
          </a:p>
          <a:p>
            <a:pPr>
              <a:buFont typeface="Wingdings" panose="05000000000000000000" pitchFamily="2" charset="2"/>
              <a:buChar char="Ø"/>
            </a:pPr>
            <a:r>
              <a:rPr lang="fr-FR" dirty="0" smtClean="0"/>
              <a:t>Délai moyen  DT-1</a:t>
            </a:r>
            <a:r>
              <a:rPr lang="fr-FR" baseline="30000" dirty="0" smtClean="0"/>
              <a:t>er</a:t>
            </a:r>
            <a:r>
              <a:rPr lang="fr-FR" dirty="0" smtClean="0"/>
              <a:t> contact médical : 20,93 h</a:t>
            </a:r>
          </a:p>
          <a:p>
            <a:pPr>
              <a:buFont typeface="Wingdings" panose="05000000000000000000" pitchFamily="2" charset="2"/>
              <a:buChar char="Ø"/>
            </a:pPr>
            <a:r>
              <a:rPr lang="fr-FR" dirty="0" smtClean="0"/>
              <a:t>Délai moyen DT-1</a:t>
            </a:r>
            <a:r>
              <a:rPr lang="fr-FR" baseline="30000" dirty="0" smtClean="0"/>
              <a:t>er</a:t>
            </a:r>
            <a:r>
              <a:rPr lang="fr-FR" dirty="0" smtClean="0"/>
              <a:t> ECG: 44,14 heures </a:t>
            </a:r>
          </a:p>
          <a:p>
            <a:pPr>
              <a:buFont typeface="Wingdings" panose="05000000000000000000" pitchFamily="2" charset="2"/>
              <a:buChar char="Ø"/>
            </a:pPr>
            <a:r>
              <a:rPr lang="fr-FR" dirty="0" smtClean="0"/>
              <a:t>Délai moyen DT- admission au CHU: 54,31 h</a:t>
            </a:r>
          </a:p>
          <a:p>
            <a:pPr>
              <a:buFont typeface="Wingdings" panose="05000000000000000000" pitchFamily="2" charset="2"/>
              <a:buChar char="Ø"/>
            </a:pPr>
            <a:r>
              <a:rPr lang="fr-FR" dirty="0" smtClean="0"/>
              <a:t>Délai moyen DT-service cardio: 63,25 h</a:t>
            </a:r>
          </a:p>
          <a:p>
            <a:pPr marL="0" indent="0">
              <a:buNone/>
            </a:pPr>
            <a:endParaRPr lang="en-US" dirty="0"/>
          </a:p>
        </p:txBody>
      </p:sp>
    </p:spTree>
    <p:extLst>
      <p:ext uri="{BB962C8B-B14F-4D97-AF65-F5344CB8AC3E}">
        <p14:creationId xmlns:p14="http://schemas.microsoft.com/office/powerpoint/2010/main" val="664059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430805"/>
            <a:ext cx="9601196" cy="1303867"/>
          </a:xfrm>
        </p:spPr>
        <p:txBody>
          <a:bodyPr/>
          <a:lstStyle/>
          <a:p>
            <a:r>
              <a:rPr lang="fr-FR" dirty="0" smtClean="0">
                <a:solidFill>
                  <a:prstClr val="black">
                    <a:lumMod val="85000"/>
                    <a:lumOff val="15000"/>
                  </a:prstClr>
                </a:solidFill>
                <a:cs typeface="Times New Roman" panose="02020603050405020304" pitchFamily="18" charset="0"/>
              </a:rPr>
              <a:t>3- Résultats</a:t>
            </a:r>
            <a:endParaRPr lang="en-US" dirty="0"/>
          </a:p>
        </p:txBody>
      </p:sp>
      <p:pic>
        <p:nvPicPr>
          <p:cNvPr id="5" name="Image 4"/>
          <p:cNvPicPr>
            <a:picLocks noChangeAspect="1"/>
          </p:cNvPicPr>
          <p:nvPr/>
        </p:nvPicPr>
        <p:blipFill>
          <a:blip r:embed="rId3"/>
          <a:stretch>
            <a:fillRect/>
          </a:stretch>
        </p:blipFill>
        <p:spPr>
          <a:xfrm>
            <a:off x="649942" y="1626533"/>
            <a:ext cx="5565869" cy="3227855"/>
          </a:xfrm>
          <a:prstGeom prst="rect">
            <a:avLst/>
          </a:prstGeom>
        </p:spPr>
      </p:pic>
      <p:sp>
        <p:nvSpPr>
          <p:cNvPr id="7" name="ZoneTexte 6"/>
          <p:cNvSpPr txBox="1"/>
          <p:nvPr/>
        </p:nvSpPr>
        <p:spPr>
          <a:xfrm>
            <a:off x="3553097" y="5120640"/>
            <a:ext cx="4950823" cy="369332"/>
          </a:xfrm>
          <a:prstGeom prst="rect">
            <a:avLst/>
          </a:prstGeom>
          <a:noFill/>
        </p:spPr>
        <p:txBody>
          <a:bodyPr wrap="square" rtlCol="0">
            <a:spAutoFit/>
          </a:bodyPr>
          <a:lstStyle/>
          <a:p>
            <a:r>
              <a:rPr lang="fr-FR" dirty="0" smtClean="0"/>
              <a:t>Délai DT-1</a:t>
            </a:r>
            <a:r>
              <a:rPr lang="fr-FR" baseline="30000" dirty="0" smtClean="0"/>
              <a:t>er</a:t>
            </a:r>
            <a:r>
              <a:rPr lang="fr-FR" dirty="0" smtClean="0"/>
              <a:t> contact médical </a:t>
            </a:r>
            <a:endParaRPr lang="fr-FR"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8807" y="1312641"/>
            <a:ext cx="4943251" cy="3541747"/>
          </a:xfrm>
          <a:prstGeom prst="rect">
            <a:avLst/>
          </a:prstGeom>
        </p:spPr>
      </p:pic>
      <p:sp>
        <p:nvSpPr>
          <p:cNvPr id="4" name="ZoneTexte 3"/>
          <p:cNvSpPr txBox="1"/>
          <p:nvPr/>
        </p:nvSpPr>
        <p:spPr>
          <a:xfrm>
            <a:off x="7561385" y="3851031"/>
            <a:ext cx="668215" cy="338554"/>
          </a:xfrm>
          <a:prstGeom prst="rect">
            <a:avLst/>
          </a:prstGeom>
          <a:noFill/>
        </p:spPr>
        <p:txBody>
          <a:bodyPr wrap="square" rtlCol="0">
            <a:spAutoFit/>
          </a:bodyPr>
          <a:lstStyle/>
          <a:p>
            <a:r>
              <a:rPr lang="fr-FR" sz="1600" b="1" dirty="0" smtClean="0">
                <a:solidFill>
                  <a:srgbClr val="FF0000"/>
                </a:solidFill>
              </a:rPr>
              <a:t>CSPS</a:t>
            </a:r>
            <a:endParaRPr lang="fr-FR" sz="1600" b="1" dirty="0">
              <a:solidFill>
                <a:srgbClr val="FF0000"/>
              </a:solidFill>
            </a:endParaRPr>
          </a:p>
        </p:txBody>
      </p:sp>
      <p:sp>
        <p:nvSpPr>
          <p:cNvPr id="8" name="ZoneTexte 7"/>
          <p:cNvSpPr txBox="1"/>
          <p:nvPr/>
        </p:nvSpPr>
        <p:spPr>
          <a:xfrm>
            <a:off x="8368496" y="2361235"/>
            <a:ext cx="734477" cy="338554"/>
          </a:xfrm>
          <a:prstGeom prst="rect">
            <a:avLst/>
          </a:prstGeom>
          <a:noFill/>
        </p:spPr>
        <p:txBody>
          <a:bodyPr wrap="square" rtlCol="0">
            <a:spAutoFit/>
          </a:bodyPr>
          <a:lstStyle/>
          <a:p>
            <a:r>
              <a:rPr lang="fr-FR" sz="1600" b="1" dirty="0" smtClean="0">
                <a:solidFill>
                  <a:srgbClr val="FF0000"/>
                </a:solidFill>
              </a:rPr>
              <a:t>CMA</a:t>
            </a:r>
            <a:endParaRPr lang="fr-FR" sz="1600" b="1" dirty="0">
              <a:solidFill>
                <a:srgbClr val="FF0000"/>
              </a:solidFill>
            </a:endParaRPr>
          </a:p>
        </p:txBody>
      </p:sp>
      <p:sp>
        <p:nvSpPr>
          <p:cNvPr id="9" name="ZoneTexte 8"/>
          <p:cNvSpPr txBox="1"/>
          <p:nvPr/>
        </p:nvSpPr>
        <p:spPr>
          <a:xfrm>
            <a:off x="9249221" y="2623574"/>
            <a:ext cx="734477" cy="338554"/>
          </a:xfrm>
          <a:prstGeom prst="rect">
            <a:avLst/>
          </a:prstGeom>
          <a:noFill/>
        </p:spPr>
        <p:txBody>
          <a:bodyPr wrap="square" rtlCol="0">
            <a:spAutoFit/>
          </a:bodyPr>
          <a:lstStyle/>
          <a:p>
            <a:r>
              <a:rPr lang="fr-FR" sz="1600" b="1" dirty="0" smtClean="0">
                <a:solidFill>
                  <a:srgbClr val="FF0000"/>
                </a:solidFill>
              </a:rPr>
              <a:t>CHU</a:t>
            </a:r>
            <a:endParaRPr lang="fr-FR" sz="1600" b="1" dirty="0">
              <a:solidFill>
                <a:srgbClr val="FF0000"/>
              </a:solidFill>
            </a:endParaRPr>
          </a:p>
        </p:txBody>
      </p:sp>
      <p:sp>
        <p:nvSpPr>
          <p:cNvPr id="10" name="ZoneTexte 9"/>
          <p:cNvSpPr txBox="1"/>
          <p:nvPr/>
        </p:nvSpPr>
        <p:spPr>
          <a:xfrm>
            <a:off x="9826906" y="4020308"/>
            <a:ext cx="955463" cy="338554"/>
          </a:xfrm>
          <a:prstGeom prst="rect">
            <a:avLst/>
          </a:prstGeom>
          <a:noFill/>
        </p:spPr>
        <p:txBody>
          <a:bodyPr wrap="square" rtlCol="0">
            <a:spAutoFit/>
          </a:bodyPr>
          <a:lstStyle/>
          <a:p>
            <a:r>
              <a:rPr lang="fr-FR" sz="1600" b="1" dirty="0" smtClean="0">
                <a:solidFill>
                  <a:srgbClr val="FF0000"/>
                </a:solidFill>
              </a:rPr>
              <a:t>Clinique</a:t>
            </a:r>
            <a:endParaRPr lang="fr-FR" sz="1600" b="1" dirty="0">
              <a:solidFill>
                <a:srgbClr val="FF0000"/>
              </a:solidFill>
            </a:endParaRPr>
          </a:p>
        </p:txBody>
      </p:sp>
    </p:spTree>
    <p:extLst>
      <p:ext uri="{BB962C8B-B14F-4D97-AF65-F5344CB8AC3E}">
        <p14:creationId xmlns:p14="http://schemas.microsoft.com/office/powerpoint/2010/main" val="4272350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prstClr val="black">
                    <a:lumMod val="85000"/>
                    <a:lumOff val="15000"/>
                  </a:prstClr>
                </a:solidFill>
                <a:cs typeface="Times New Roman" panose="02020603050405020304" pitchFamily="18" charset="0"/>
              </a:rPr>
              <a:t>3- Résultats</a:t>
            </a:r>
            <a:endParaRPr lang="en-US" dirty="0"/>
          </a:p>
        </p:txBody>
      </p:sp>
      <p:pic>
        <p:nvPicPr>
          <p:cNvPr id="4" name="Espace réservé du contenu 3"/>
          <p:cNvPicPr>
            <a:picLocks noGrp="1" noChangeAspect="1"/>
          </p:cNvPicPr>
          <p:nvPr>
            <p:ph idx="1"/>
          </p:nvPr>
        </p:nvPicPr>
        <p:blipFill>
          <a:blip r:embed="rId3"/>
          <a:stretch>
            <a:fillRect/>
          </a:stretch>
        </p:blipFill>
        <p:spPr>
          <a:xfrm>
            <a:off x="956268" y="1867491"/>
            <a:ext cx="4829070" cy="3922699"/>
          </a:xfrm>
          <a:prstGeom prst="rect">
            <a:avLst/>
          </a:prstGeom>
        </p:spPr>
      </p:pic>
      <p:pic>
        <p:nvPicPr>
          <p:cNvPr id="5" name="Image 4"/>
          <p:cNvPicPr>
            <a:picLocks noChangeAspect="1"/>
          </p:cNvPicPr>
          <p:nvPr/>
        </p:nvPicPr>
        <p:blipFill>
          <a:blip r:embed="rId4"/>
          <a:stretch>
            <a:fillRect/>
          </a:stretch>
        </p:blipFill>
        <p:spPr>
          <a:xfrm>
            <a:off x="5785338" y="1867491"/>
            <a:ext cx="5526390" cy="3922699"/>
          </a:xfrm>
          <a:prstGeom prst="rect">
            <a:avLst/>
          </a:prstGeom>
        </p:spPr>
      </p:pic>
      <p:sp>
        <p:nvSpPr>
          <p:cNvPr id="6" name="ZoneTexte 5"/>
          <p:cNvSpPr txBox="1"/>
          <p:nvPr/>
        </p:nvSpPr>
        <p:spPr>
          <a:xfrm>
            <a:off x="7028949" y="5031649"/>
            <a:ext cx="668215" cy="338554"/>
          </a:xfrm>
          <a:prstGeom prst="rect">
            <a:avLst/>
          </a:prstGeom>
          <a:noFill/>
        </p:spPr>
        <p:txBody>
          <a:bodyPr wrap="square" rtlCol="0">
            <a:spAutoFit/>
          </a:bodyPr>
          <a:lstStyle/>
          <a:p>
            <a:r>
              <a:rPr lang="fr-FR" sz="1600" b="1" dirty="0" smtClean="0">
                <a:solidFill>
                  <a:srgbClr val="FF0000"/>
                </a:solidFill>
              </a:rPr>
              <a:t>CSPS</a:t>
            </a:r>
            <a:endParaRPr lang="fr-FR" sz="1600" b="1" dirty="0">
              <a:solidFill>
                <a:srgbClr val="FF0000"/>
              </a:solidFill>
            </a:endParaRPr>
          </a:p>
        </p:txBody>
      </p:sp>
      <p:sp>
        <p:nvSpPr>
          <p:cNvPr id="7" name="ZoneTexte 6"/>
          <p:cNvSpPr txBox="1"/>
          <p:nvPr/>
        </p:nvSpPr>
        <p:spPr>
          <a:xfrm>
            <a:off x="8041583" y="3320270"/>
            <a:ext cx="668215" cy="338554"/>
          </a:xfrm>
          <a:prstGeom prst="rect">
            <a:avLst/>
          </a:prstGeom>
          <a:noFill/>
        </p:spPr>
        <p:txBody>
          <a:bodyPr wrap="square" rtlCol="0">
            <a:spAutoFit/>
          </a:bodyPr>
          <a:lstStyle/>
          <a:p>
            <a:r>
              <a:rPr lang="fr-FR" sz="1600" b="1" dirty="0" smtClean="0">
                <a:solidFill>
                  <a:srgbClr val="FF0000"/>
                </a:solidFill>
              </a:rPr>
              <a:t>CMA</a:t>
            </a:r>
            <a:endParaRPr lang="fr-FR" sz="1600" b="1" dirty="0">
              <a:solidFill>
                <a:srgbClr val="FF0000"/>
              </a:solidFill>
            </a:endParaRPr>
          </a:p>
        </p:txBody>
      </p:sp>
      <p:sp>
        <p:nvSpPr>
          <p:cNvPr id="8" name="ZoneTexte 7"/>
          <p:cNvSpPr txBox="1"/>
          <p:nvPr/>
        </p:nvSpPr>
        <p:spPr>
          <a:xfrm>
            <a:off x="9101037" y="3320270"/>
            <a:ext cx="668215" cy="338554"/>
          </a:xfrm>
          <a:prstGeom prst="rect">
            <a:avLst/>
          </a:prstGeom>
          <a:noFill/>
        </p:spPr>
        <p:txBody>
          <a:bodyPr wrap="square" rtlCol="0">
            <a:spAutoFit/>
          </a:bodyPr>
          <a:lstStyle/>
          <a:p>
            <a:r>
              <a:rPr lang="fr-FR" sz="1600" b="1" dirty="0" smtClean="0">
                <a:solidFill>
                  <a:srgbClr val="FF0000"/>
                </a:solidFill>
              </a:rPr>
              <a:t>CHU</a:t>
            </a:r>
            <a:endParaRPr lang="fr-FR" sz="1600" b="1" dirty="0">
              <a:solidFill>
                <a:srgbClr val="FF0000"/>
              </a:solidFill>
            </a:endParaRPr>
          </a:p>
        </p:txBody>
      </p:sp>
      <p:sp>
        <p:nvSpPr>
          <p:cNvPr id="9" name="ZoneTexte 8"/>
          <p:cNvSpPr txBox="1"/>
          <p:nvPr/>
        </p:nvSpPr>
        <p:spPr>
          <a:xfrm>
            <a:off x="9946193" y="5052418"/>
            <a:ext cx="950405" cy="338554"/>
          </a:xfrm>
          <a:prstGeom prst="rect">
            <a:avLst/>
          </a:prstGeom>
          <a:noFill/>
        </p:spPr>
        <p:txBody>
          <a:bodyPr wrap="square" rtlCol="0">
            <a:spAutoFit/>
          </a:bodyPr>
          <a:lstStyle/>
          <a:p>
            <a:r>
              <a:rPr lang="fr-FR" sz="1600" b="1" dirty="0" smtClean="0">
                <a:solidFill>
                  <a:srgbClr val="FF0000"/>
                </a:solidFill>
              </a:rPr>
              <a:t>Clinique</a:t>
            </a:r>
            <a:endParaRPr lang="fr-FR" sz="1600" b="1" dirty="0">
              <a:solidFill>
                <a:srgbClr val="FF0000"/>
              </a:solidFill>
            </a:endParaRPr>
          </a:p>
        </p:txBody>
      </p:sp>
    </p:spTree>
    <p:extLst>
      <p:ext uri="{BB962C8B-B14F-4D97-AF65-F5344CB8AC3E}">
        <p14:creationId xmlns:p14="http://schemas.microsoft.com/office/powerpoint/2010/main" val="430864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21017" y="1126001"/>
            <a:ext cx="3749963" cy="369332"/>
          </a:xfrm>
          <a:prstGeom prst="rect">
            <a:avLst/>
          </a:prstGeom>
          <a:noFill/>
        </p:spPr>
        <p:txBody>
          <a:bodyPr wrap="square" rtlCol="0">
            <a:spAutoFit/>
          </a:bodyPr>
          <a:lstStyle/>
          <a:p>
            <a:r>
              <a:rPr lang="fr-FR" b="1" dirty="0" smtClean="0"/>
              <a:t>3-6 Facteurs prédictifs de mortalité</a:t>
            </a:r>
            <a:endParaRPr lang="en-US" b="1" dirty="0"/>
          </a:p>
        </p:txBody>
      </p:sp>
      <p:sp>
        <p:nvSpPr>
          <p:cNvPr id="3" name="Rectangle 2"/>
          <p:cNvSpPr/>
          <p:nvPr/>
        </p:nvSpPr>
        <p:spPr>
          <a:xfrm>
            <a:off x="4730882" y="541226"/>
            <a:ext cx="2730235" cy="769441"/>
          </a:xfrm>
          <a:prstGeom prst="rect">
            <a:avLst/>
          </a:prstGeom>
        </p:spPr>
        <p:txBody>
          <a:bodyPr wrap="none">
            <a:spAutoFit/>
          </a:bodyPr>
          <a:lstStyle/>
          <a:p>
            <a:r>
              <a:rPr lang="fr-FR" sz="4400" dirty="0">
                <a:ln w="3175" cmpd="sng">
                  <a:noFill/>
                </a:ln>
                <a:solidFill>
                  <a:prstClr val="black">
                    <a:lumMod val="85000"/>
                    <a:lumOff val="15000"/>
                  </a:prstClr>
                </a:solidFill>
                <a:ea typeface="+mj-ea"/>
                <a:cs typeface="Times New Roman" panose="02020603050405020304" pitchFamily="18" charset="0"/>
              </a:rPr>
              <a:t>3- Résultats</a:t>
            </a:r>
            <a:endParaRPr lang="en-US" dirty="0"/>
          </a:p>
        </p:txBody>
      </p:sp>
      <p:sp>
        <p:nvSpPr>
          <p:cNvPr id="4" name="ZoneTexte 3"/>
          <p:cNvSpPr txBox="1"/>
          <p:nvPr/>
        </p:nvSpPr>
        <p:spPr>
          <a:xfrm>
            <a:off x="2494417" y="1433777"/>
            <a:ext cx="1901803" cy="646331"/>
          </a:xfrm>
          <a:prstGeom prst="rect">
            <a:avLst/>
          </a:prstGeom>
          <a:noFill/>
        </p:spPr>
        <p:txBody>
          <a:bodyPr wrap="none" rtlCol="0">
            <a:spAutoFit/>
          </a:bodyPr>
          <a:lstStyle/>
          <a:p>
            <a:r>
              <a:rPr lang="fr-FR" b="1" dirty="0" smtClean="0"/>
              <a:t>Analyse </a:t>
            </a:r>
            <a:r>
              <a:rPr lang="fr-FR" b="1" dirty="0" err="1"/>
              <a:t>u</a:t>
            </a:r>
            <a:r>
              <a:rPr lang="fr-FR" b="1" dirty="0" err="1" smtClean="0"/>
              <a:t>nivariée</a:t>
            </a:r>
            <a:endParaRPr lang="fr-FR" b="1" dirty="0" smtClean="0"/>
          </a:p>
          <a:p>
            <a:endParaRPr lang="en-US" dirty="0"/>
          </a:p>
        </p:txBody>
      </p:sp>
      <p:graphicFrame>
        <p:nvGraphicFramePr>
          <p:cNvPr id="5" name="Espace réservé du contenu 3"/>
          <p:cNvGraphicFramePr>
            <a:graphicFrameLocks/>
          </p:cNvGraphicFramePr>
          <p:nvPr>
            <p:extLst>
              <p:ext uri="{D42A27DB-BD31-4B8C-83A1-F6EECF244321}">
                <p14:modId xmlns:p14="http://schemas.microsoft.com/office/powerpoint/2010/main" val="3223037464"/>
              </p:ext>
            </p:extLst>
          </p:nvPr>
        </p:nvGraphicFramePr>
        <p:xfrm>
          <a:off x="1933419" y="1756942"/>
          <a:ext cx="7625110" cy="4497919"/>
        </p:xfrm>
        <a:graphic>
          <a:graphicData uri="http://schemas.openxmlformats.org/drawingml/2006/table">
            <a:tbl>
              <a:tblPr firstRow="1" firstCol="1" bandRow="1"/>
              <a:tblGrid>
                <a:gridCol w="1570340">
                  <a:extLst>
                    <a:ext uri="{9D8B030D-6E8A-4147-A177-3AD203B41FA5}">
                      <a16:colId xmlns:a16="http://schemas.microsoft.com/office/drawing/2014/main" val="453588672"/>
                    </a:ext>
                  </a:extLst>
                </a:gridCol>
                <a:gridCol w="1570340">
                  <a:extLst>
                    <a:ext uri="{9D8B030D-6E8A-4147-A177-3AD203B41FA5}">
                      <a16:colId xmlns:a16="http://schemas.microsoft.com/office/drawing/2014/main" val="3540301692"/>
                    </a:ext>
                  </a:extLst>
                </a:gridCol>
                <a:gridCol w="1570340">
                  <a:extLst>
                    <a:ext uri="{9D8B030D-6E8A-4147-A177-3AD203B41FA5}">
                      <a16:colId xmlns:a16="http://schemas.microsoft.com/office/drawing/2014/main" val="75299375"/>
                    </a:ext>
                  </a:extLst>
                </a:gridCol>
                <a:gridCol w="2914090">
                  <a:extLst>
                    <a:ext uri="{9D8B030D-6E8A-4147-A177-3AD203B41FA5}">
                      <a16:colId xmlns:a16="http://schemas.microsoft.com/office/drawing/2014/main" val="1261591745"/>
                    </a:ext>
                  </a:extLst>
                </a:gridCol>
              </a:tblGrid>
              <a:tr h="192365">
                <a:tc>
                  <a:txBody>
                    <a:bodyPr/>
                    <a:lstStyle/>
                    <a:p>
                      <a:pPr>
                        <a:lnSpc>
                          <a:spcPct val="107000"/>
                        </a:lnSpc>
                        <a:spcAft>
                          <a:spcPts val="0"/>
                        </a:spcAft>
                      </a:pPr>
                      <a:r>
                        <a:rPr lang="en-US" sz="1200" b="1" dirty="0" err="1" smtClean="0">
                          <a:effectLst/>
                          <a:latin typeface="+mn-lt"/>
                          <a:ea typeface="Calibri" panose="020F0502020204030204" pitchFamily="34" charset="0"/>
                          <a:cs typeface="Times New Roman" panose="02020603050405020304" pitchFamily="18" charset="0"/>
                        </a:rPr>
                        <a:t>Facteurs</a:t>
                      </a:r>
                      <a:endParaRPr lang="en-US" sz="1200" b="1" dirty="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b="1" smtClean="0">
                          <a:effectLst/>
                          <a:latin typeface="+mn-lt"/>
                          <a:ea typeface="Calibri" panose="020F0502020204030204" pitchFamily="34" charset="0"/>
                          <a:cs typeface="Times New Roman" panose="02020603050405020304" pitchFamily="18" charset="0"/>
                        </a:rPr>
                        <a:t>Odds Ratio</a:t>
                      </a:r>
                      <a:endParaRPr lang="en-US" sz="1200" b="1" dirty="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b="1" smtClean="0">
                          <a:effectLst/>
                          <a:latin typeface="+mn-lt"/>
                          <a:ea typeface="Calibri" panose="020F0502020204030204" pitchFamily="34" charset="0"/>
                          <a:cs typeface="Times New Roman" panose="02020603050405020304" pitchFamily="18" charset="0"/>
                        </a:rPr>
                        <a:t>95% CI</a:t>
                      </a:r>
                      <a:endParaRPr lang="en-US" sz="1200" b="1" dirty="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b="1" smtClean="0">
                          <a:effectLst/>
                          <a:latin typeface="+mn-lt"/>
                          <a:ea typeface="Calibri" panose="020F0502020204030204" pitchFamily="34" charset="0"/>
                          <a:cs typeface="Times New Roman" panose="02020603050405020304" pitchFamily="18" charset="0"/>
                        </a:rPr>
                        <a:t>P-value</a:t>
                      </a:r>
                      <a:endParaRPr lang="en-US" sz="1200" b="1" dirty="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3565729"/>
                  </a:ext>
                </a:extLst>
              </a:tr>
              <a:tr h="192365">
                <a:tc>
                  <a:txBody>
                    <a:bodyPr/>
                    <a:lstStyle/>
                    <a:p>
                      <a:pPr>
                        <a:lnSpc>
                          <a:spcPct val="107000"/>
                        </a:lnSpc>
                        <a:spcAft>
                          <a:spcPts val="0"/>
                        </a:spcAft>
                      </a:pPr>
                      <a:r>
                        <a:rPr lang="en-US" sz="1200" b="1" dirty="0" smtClean="0">
                          <a:solidFill>
                            <a:srgbClr val="C00000"/>
                          </a:solidFill>
                          <a:effectLst/>
                          <a:latin typeface="+mn-lt"/>
                          <a:ea typeface="Calibri" panose="020F0502020204030204" pitchFamily="34" charset="0"/>
                          <a:cs typeface="Times New Roman" panose="02020603050405020304" pitchFamily="18" charset="0"/>
                        </a:rPr>
                        <a:t>CHU12h</a:t>
                      </a:r>
                      <a:endParaRPr lang="en-US" sz="1200" b="1" dirty="0">
                        <a:solidFill>
                          <a:srgbClr val="C00000"/>
                        </a:solidFill>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b="1" dirty="0" smtClean="0">
                          <a:solidFill>
                            <a:srgbClr val="C00000"/>
                          </a:solidFill>
                          <a:effectLst/>
                          <a:latin typeface="+mn-lt"/>
                          <a:ea typeface="Calibri" panose="020F0502020204030204" pitchFamily="34" charset="0"/>
                          <a:cs typeface="Times New Roman" panose="02020603050405020304" pitchFamily="18" charset="0"/>
                        </a:rPr>
                        <a:t>0.73</a:t>
                      </a:r>
                      <a:endParaRPr lang="en-US" sz="1200" b="1" dirty="0">
                        <a:solidFill>
                          <a:srgbClr val="C00000"/>
                        </a:solidFill>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b="1" dirty="0" smtClean="0">
                          <a:solidFill>
                            <a:srgbClr val="C00000"/>
                          </a:solidFill>
                          <a:effectLst/>
                          <a:latin typeface="+mn-lt"/>
                          <a:ea typeface="Calibri" panose="020F0502020204030204" pitchFamily="34" charset="0"/>
                          <a:cs typeface="Times New Roman" panose="02020603050405020304" pitchFamily="18" charset="0"/>
                        </a:rPr>
                        <a:t>0.15,2.61</a:t>
                      </a:r>
                      <a:endParaRPr lang="en-US" sz="1200" b="1" dirty="0">
                        <a:solidFill>
                          <a:srgbClr val="C00000"/>
                        </a:solidFill>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b="1" dirty="0" smtClean="0">
                          <a:solidFill>
                            <a:srgbClr val="C00000"/>
                          </a:solidFill>
                          <a:effectLst/>
                          <a:latin typeface="+mn-lt"/>
                          <a:ea typeface="Calibri" panose="020F0502020204030204" pitchFamily="34" charset="0"/>
                          <a:cs typeface="Times New Roman" panose="02020603050405020304" pitchFamily="18" charset="0"/>
                        </a:rPr>
                        <a:t>0.7</a:t>
                      </a:r>
                      <a:endParaRPr lang="en-US" sz="1200" b="1" dirty="0">
                        <a:solidFill>
                          <a:srgbClr val="C00000"/>
                        </a:solidFill>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059149"/>
                  </a:ext>
                </a:extLst>
              </a:tr>
              <a:tr h="192365">
                <a:tc>
                  <a:txBody>
                    <a:bodyPr/>
                    <a:lstStyle/>
                    <a:p>
                      <a:pPr>
                        <a:lnSpc>
                          <a:spcPct val="107000"/>
                        </a:lnSpc>
                        <a:spcAft>
                          <a:spcPts val="0"/>
                        </a:spcAft>
                      </a:pPr>
                      <a:r>
                        <a:rPr lang="en-US" sz="1200" smtClean="0">
                          <a:effectLst/>
                          <a:latin typeface="+mn-lt"/>
                          <a:ea typeface="Calibri" panose="020F0502020204030204" pitchFamily="34" charset="0"/>
                          <a:cs typeface="Times New Roman" panose="02020603050405020304" pitchFamily="18" charset="0"/>
                        </a:rPr>
                        <a:t>HTA</a:t>
                      </a:r>
                      <a:endParaRPr lang="en-US" sz="1200" dirty="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smtClean="0">
                          <a:effectLst/>
                          <a:latin typeface="+mn-lt"/>
                          <a:ea typeface="Calibri" panose="020F0502020204030204" pitchFamily="34" charset="0"/>
                          <a:cs typeface="Times New Roman" panose="02020603050405020304" pitchFamily="18" charset="0"/>
                        </a:rPr>
                        <a:t>1.67</a:t>
                      </a:r>
                      <a:endParaRPr lang="en-US" sz="1200" dirty="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smtClean="0">
                          <a:effectLst/>
                          <a:latin typeface="+mn-lt"/>
                          <a:ea typeface="Calibri" panose="020F0502020204030204" pitchFamily="34" charset="0"/>
                          <a:cs typeface="Times New Roman" panose="02020603050405020304" pitchFamily="18" charset="0"/>
                        </a:rPr>
                        <a:t>0.53,5.84</a:t>
                      </a:r>
                      <a:endParaRPr lang="en-US" sz="1200" dirty="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smtClean="0">
                          <a:effectLst/>
                          <a:latin typeface="+mn-lt"/>
                          <a:ea typeface="Calibri" panose="020F0502020204030204" pitchFamily="34" charset="0"/>
                          <a:cs typeface="Times New Roman" panose="02020603050405020304" pitchFamily="18" charset="0"/>
                        </a:rPr>
                        <a:t>0.4</a:t>
                      </a:r>
                      <a:endParaRPr lang="en-US" sz="120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0455296"/>
                  </a:ext>
                </a:extLst>
              </a:tr>
              <a:tr h="192365">
                <a:tc>
                  <a:txBody>
                    <a:bodyPr/>
                    <a:lstStyle/>
                    <a:p>
                      <a:pPr>
                        <a:lnSpc>
                          <a:spcPct val="107000"/>
                        </a:lnSpc>
                        <a:spcAft>
                          <a:spcPts val="0"/>
                        </a:spcAft>
                      </a:pPr>
                      <a:r>
                        <a:rPr lang="en-US" sz="1200" smtClean="0">
                          <a:effectLst/>
                          <a:latin typeface="+mn-lt"/>
                          <a:ea typeface="Calibri" panose="020F0502020204030204" pitchFamily="34" charset="0"/>
                          <a:cs typeface="Times New Roman" panose="02020603050405020304" pitchFamily="18" charset="0"/>
                        </a:rPr>
                        <a:t>Obésité</a:t>
                      </a:r>
                      <a:endParaRPr lang="en-US" sz="1200" dirty="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smtClean="0">
                          <a:effectLst/>
                          <a:latin typeface="+mn-lt"/>
                          <a:ea typeface="Calibri" panose="020F0502020204030204" pitchFamily="34" charset="0"/>
                          <a:cs typeface="Times New Roman" panose="02020603050405020304" pitchFamily="18" charset="0"/>
                        </a:rPr>
                        <a:t>0.54</a:t>
                      </a:r>
                      <a:endParaRPr lang="en-US" sz="120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smtClean="0">
                          <a:effectLst/>
                          <a:latin typeface="+mn-lt"/>
                          <a:ea typeface="Calibri" panose="020F0502020204030204" pitchFamily="34" charset="0"/>
                          <a:cs typeface="Times New Roman" panose="02020603050405020304" pitchFamily="18" charset="0"/>
                        </a:rPr>
                        <a:t>0.08,2.23</a:t>
                      </a:r>
                      <a:endParaRPr lang="en-US" sz="120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smtClean="0">
                          <a:effectLst/>
                          <a:latin typeface="+mn-lt"/>
                          <a:ea typeface="Calibri" panose="020F0502020204030204" pitchFamily="34" charset="0"/>
                          <a:cs typeface="Times New Roman" panose="02020603050405020304" pitchFamily="18" charset="0"/>
                        </a:rPr>
                        <a:t>0.5</a:t>
                      </a:r>
                      <a:endParaRPr lang="en-US" sz="120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799259"/>
                  </a:ext>
                </a:extLst>
              </a:tr>
              <a:tr h="192365">
                <a:tc>
                  <a:txBody>
                    <a:bodyPr/>
                    <a:lstStyle/>
                    <a:p>
                      <a:pPr>
                        <a:lnSpc>
                          <a:spcPct val="107000"/>
                        </a:lnSpc>
                        <a:spcAft>
                          <a:spcPts val="0"/>
                        </a:spcAft>
                      </a:pPr>
                      <a:r>
                        <a:rPr lang="en-US" sz="1200" dirty="0" smtClean="0">
                          <a:effectLst/>
                          <a:latin typeface="+mn-lt"/>
                          <a:ea typeface="Calibri" panose="020F0502020204030204" pitchFamily="34" charset="0"/>
                          <a:cs typeface="Times New Roman" panose="02020603050405020304" pitchFamily="18" charset="0"/>
                        </a:rPr>
                        <a:t>Tabac</a:t>
                      </a:r>
                      <a:endParaRPr lang="en-US" sz="1200" dirty="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smtClean="0">
                          <a:effectLst/>
                          <a:latin typeface="+mn-lt"/>
                          <a:ea typeface="Calibri" panose="020F0502020204030204" pitchFamily="34" charset="0"/>
                          <a:cs typeface="Times New Roman" panose="02020603050405020304" pitchFamily="18" charset="0"/>
                        </a:rPr>
                        <a:t>1.32</a:t>
                      </a:r>
                      <a:endParaRPr lang="en-US" sz="1200" dirty="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smtClean="0">
                          <a:effectLst/>
                          <a:latin typeface="+mn-lt"/>
                          <a:ea typeface="Calibri" panose="020F0502020204030204" pitchFamily="34" charset="0"/>
                          <a:cs typeface="Times New Roman" panose="02020603050405020304" pitchFamily="18" charset="0"/>
                        </a:rPr>
                        <a:t>0.37,4.24</a:t>
                      </a:r>
                      <a:endParaRPr lang="en-US" sz="120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smtClean="0">
                          <a:effectLst/>
                          <a:latin typeface="+mn-lt"/>
                          <a:ea typeface="Calibri" panose="020F0502020204030204" pitchFamily="34" charset="0"/>
                          <a:cs typeface="Times New Roman" panose="02020603050405020304" pitchFamily="18" charset="0"/>
                        </a:rPr>
                        <a:t>0.6</a:t>
                      </a:r>
                      <a:endParaRPr lang="en-US" sz="1200" dirty="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393509"/>
                  </a:ext>
                </a:extLst>
              </a:tr>
              <a:tr h="192365">
                <a:tc>
                  <a:txBody>
                    <a:bodyPr/>
                    <a:lstStyle/>
                    <a:p>
                      <a:pPr>
                        <a:lnSpc>
                          <a:spcPct val="107000"/>
                        </a:lnSpc>
                        <a:spcAft>
                          <a:spcPts val="0"/>
                        </a:spcAft>
                      </a:pPr>
                      <a:r>
                        <a:rPr lang="en-US" sz="1200" smtClean="0">
                          <a:effectLst/>
                          <a:latin typeface="+mn-lt"/>
                          <a:ea typeface="Calibri" panose="020F0502020204030204" pitchFamily="34" charset="0"/>
                          <a:cs typeface="Times New Roman" panose="02020603050405020304" pitchFamily="18" charset="0"/>
                        </a:rPr>
                        <a:t>Alcool</a:t>
                      </a:r>
                      <a:endParaRPr lang="en-US" sz="1200" dirty="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smtClean="0">
                          <a:effectLst/>
                          <a:latin typeface="+mn-lt"/>
                          <a:ea typeface="Calibri" panose="020F0502020204030204" pitchFamily="34" charset="0"/>
                          <a:cs typeface="Times New Roman" panose="02020603050405020304" pitchFamily="18" charset="0"/>
                        </a:rPr>
                        <a:t>0.00</a:t>
                      </a:r>
                      <a:endParaRPr lang="en-US" sz="1200" dirty="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smtClean="0">
                          <a:effectLst/>
                          <a:latin typeface="+mn-lt"/>
                          <a:ea typeface="Calibri" panose="020F0502020204030204" pitchFamily="34" charset="0"/>
                          <a:cs typeface="Times New Roman" panose="02020603050405020304" pitchFamily="18" charset="0"/>
                        </a:rPr>
                        <a:t> </a:t>
                      </a:r>
                      <a:endParaRPr lang="en-US" sz="120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smtClean="0">
                          <a:effectLst/>
                          <a:latin typeface="+mn-lt"/>
                          <a:ea typeface="Calibri" panose="020F0502020204030204" pitchFamily="34" charset="0"/>
                          <a:cs typeface="Times New Roman" panose="02020603050405020304" pitchFamily="18" charset="0"/>
                        </a:rPr>
                        <a:t>&gt;0.9</a:t>
                      </a:r>
                      <a:endParaRPr lang="en-US" sz="120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0540607"/>
                  </a:ext>
                </a:extLst>
              </a:tr>
              <a:tr h="192365">
                <a:tc>
                  <a:txBody>
                    <a:bodyPr/>
                    <a:lstStyle/>
                    <a:p>
                      <a:pPr>
                        <a:lnSpc>
                          <a:spcPct val="107000"/>
                        </a:lnSpc>
                        <a:spcAft>
                          <a:spcPts val="0"/>
                        </a:spcAft>
                      </a:pPr>
                      <a:r>
                        <a:rPr lang="en-US" sz="1200" smtClean="0">
                          <a:effectLst/>
                          <a:latin typeface="+mn-lt"/>
                          <a:ea typeface="Calibri" panose="020F0502020204030204" pitchFamily="34" charset="0"/>
                          <a:cs typeface="Times New Roman" panose="02020603050405020304" pitchFamily="18" charset="0"/>
                        </a:rPr>
                        <a:t>Dyslipidémie</a:t>
                      </a:r>
                      <a:endParaRPr lang="en-US" sz="1200" dirty="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smtClean="0">
                          <a:effectLst/>
                          <a:latin typeface="+mn-lt"/>
                          <a:ea typeface="Calibri" panose="020F0502020204030204" pitchFamily="34" charset="0"/>
                          <a:cs typeface="Times New Roman" panose="02020603050405020304" pitchFamily="18" charset="0"/>
                        </a:rPr>
                        <a:t>0.58</a:t>
                      </a:r>
                      <a:endParaRPr lang="en-US" sz="1200" dirty="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smtClean="0">
                          <a:effectLst/>
                          <a:latin typeface="+mn-lt"/>
                          <a:ea typeface="Calibri" panose="020F0502020204030204" pitchFamily="34" charset="0"/>
                          <a:cs typeface="Times New Roman" panose="02020603050405020304" pitchFamily="18" charset="0"/>
                        </a:rPr>
                        <a:t>0.09,2.40</a:t>
                      </a:r>
                      <a:endParaRPr lang="en-US" sz="120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smtClean="0">
                          <a:effectLst/>
                          <a:latin typeface="+mn-lt"/>
                          <a:ea typeface="Calibri" panose="020F0502020204030204" pitchFamily="34" charset="0"/>
                          <a:cs typeface="Times New Roman" panose="02020603050405020304" pitchFamily="18" charset="0"/>
                        </a:rPr>
                        <a:t>0,5</a:t>
                      </a:r>
                      <a:endParaRPr lang="en-US" sz="1200" dirty="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815018"/>
                  </a:ext>
                </a:extLst>
              </a:tr>
              <a:tr h="192365">
                <a:tc>
                  <a:txBody>
                    <a:bodyPr/>
                    <a:lstStyle/>
                    <a:p>
                      <a:pPr>
                        <a:lnSpc>
                          <a:spcPct val="107000"/>
                        </a:lnSpc>
                        <a:spcAft>
                          <a:spcPts val="0"/>
                        </a:spcAft>
                      </a:pPr>
                      <a:r>
                        <a:rPr lang="en-US" sz="1200" smtClean="0">
                          <a:effectLst/>
                          <a:latin typeface="+mn-lt"/>
                          <a:ea typeface="Calibri" panose="020F0502020204030204" pitchFamily="34" charset="0"/>
                          <a:cs typeface="Times New Roman" panose="02020603050405020304" pitchFamily="18" charset="0"/>
                        </a:rPr>
                        <a:t>Diabète</a:t>
                      </a:r>
                      <a:endParaRPr lang="en-US" sz="120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smtClean="0">
                          <a:effectLst/>
                          <a:latin typeface="+mn-lt"/>
                          <a:ea typeface="Calibri" panose="020F0502020204030204" pitchFamily="34" charset="0"/>
                          <a:cs typeface="Times New Roman" panose="02020603050405020304" pitchFamily="18" charset="0"/>
                        </a:rPr>
                        <a:t>1.03</a:t>
                      </a:r>
                      <a:endParaRPr lang="en-US" sz="1200" dirty="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smtClean="0">
                          <a:effectLst/>
                          <a:latin typeface="+mn-lt"/>
                          <a:ea typeface="Calibri" panose="020F0502020204030204" pitchFamily="34" charset="0"/>
                          <a:cs typeface="Times New Roman" panose="02020603050405020304" pitchFamily="18" charset="0"/>
                        </a:rPr>
                        <a:t>0.21,3.74</a:t>
                      </a:r>
                      <a:endParaRPr lang="en-US" sz="1200" dirty="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smtClean="0">
                          <a:effectLst/>
                          <a:latin typeface="+mn-lt"/>
                          <a:ea typeface="Calibri" panose="020F0502020204030204" pitchFamily="34" charset="0"/>
                          <a:cs typeface="Times New Roman" panose="02020603050405020304" pitchFamily="18" charset="0"/>
                        </a:rPr>
                        <a:t>&gt;0.9</a:t>
                      </a:r>
                      <a:endParaRPr lang="en-US" sz="120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1012824"/>
                  </a:ext>
                </a:extLst>
              </a:tr>
              <a:tr h="192365">
                <a:tc>
                  <a:txBody>
                    <a:bodyPr/>
                    <a:lstStyle/>
                    <a:p>
                      <a:pPr>
                        <a:lnSpc>
                          <a:spcPct val="107000"/>
                        </a:lnSpc>
                        <a:spcAft>
                          <a:spcPts val="0"/>
                        </a:spcAft>
                      </a:pPr>
                      <a:r>
                        <a:rPr lang="en-US" sz="1200" smtClean="0">
                          <a:effectLst/>
                          <a:latin typeface="+mn-lt"/>
                          <a:ea typeface="Calibri" panose="020F0502020204030204" pitchFamily="34" charset="0"/>
                          <a:cs typeface="Times New Roman" panose="02020603050405020304" pitchFamily="18" charset="0"/>
                        </a:rPr>
                        <a:t>ATCD CVx</a:t>
                      </a:r>
                      <a:endParaRPr lang="en-US" sz="120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smtClean="0">
                          <a:effectLst/>
                          <a:latin typeface="+mn-lt"/>
                          <a:ea typeface="Calibri" panose="020F0502020204030204" pitchFamily="34" charset="0"/>
                          <a:cs typeface="Times New Roman" panose="02020603050405020304" pitchFamily="18" charset="0"/>
                        </a:rPr>
                        <a:t>1.43</a:t>
                      </a:r>
                      <a:endParaRPr lang="en-US" sz="1200" dirty="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smtClean="0">
                          <a:effectLst/>
                          <a:latin typeface="+mn-lt"/>
                          <a:ea typeface="Calibri" panose="020F0502020204030204" pitchFamily="34" charset="0"/>
                          <a:cs typeface="Times New Roman" panose="02020603050405020304" pitchFamily="18" charset="0"/>
                        </a:rPr>
                        <a:t>0.29,5.36</a:t>
                      </a:r>
                      <a:endParaRPr lang="en-US" sz="1200" dirty="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smtClean="0">
                          <a:effectLst/>
                          <a:latin typeface="+mn-lt"/>
                          <a:ea typeface="Calibri" panose="020F0502020204030204" pitchFamily="34" charset="0"/>
                          <a:cs typeface="Times New Roman" panose="02020603050405020304" pitchFamily="18" charset="0"/>
                        </a:rPr>
                        <a:t>0.6</a:t>
                      </a:r>
                      <a:endParaRPr lang="en-US" sz="120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6033351"/>
                  </a:ext>
                </a:extLst>
              </a:tr>
              <a:tr h="1154192">
                <a:tc>
                  <a:txBody>
                    <a:bodyPr/>
                    <a:lstStyle/>
                    <a:p>
                      <a:pPr>
                        <a:lnSpc>
                          <a:spcPct val="107000"/>
                        </a:lnSpc>
                        <a:spcAft>
                          <a:spcPts val="0"/>
                        </a:spcAft>
                      </a:pPr>
                      <a:r>
                        <a:rPr lang="fr-FR" sz="1200" dirty="0" smtClean="0">
                          <a:effectLst/>
                          <a:latin typeface="+mn-lt"/>
                          <a:ea typeface="Calibri" panose="020F0502020204030204" pitchFamily="34" charset="0"/>
                          <a:cs typeface="Times New Roman" panose="02020603050405020304" pitchFamily="18" charset="0"/>
                        </a:rPr>
                        <a:t>Type de centre 1er contact</a:t>
                      </a:r>
                      <a:endParaRPr lang="en-US" sz="1200" dirty="0" smtClean="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fr-FR" sz="1200" dirty="0" smtClean="0">
                          <a:effectLst/>
                          <a:latin typeface="+mn-lt"/>
                          <a:ea typeface="Calibri" panose="020F0502020204030204" pitchFamily="34" charset="0"/>
                          <a:cs typeface="Times New Roman" panose="02020603050405020304" pitchFamily="18" charset="0"/>
                        </a:rPr>
                        <a:t>1</a:t>
                      </a:r>
                      <a:endParaRPr lang="en-US" sz="1200" dirty="0" smtClean="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fr-FR" sz="1200" dirty="0" smtClean="0">
                          <a:effectLst/>
                          <a:latin typeface="+mn-lt"/>
                          <a:ea typeface="Calibri" panose="020F0502020204030204" pitchFamily="34" charset="0"/>
                          <a:cs typeface="Times New Roman" panose="02020603050405020304" pitchFamily="18" charset="0"/>
                        </a:rPr>
                        <a:t>2</a:t>
                      </a:r>
                      <a:endParaRPr lang="en-US" sz="1200" dirty="0" smtClean="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fr-FR" sz="1200" dirty="0" smtClean="0">
                          <a:effectLst/>
                          <a:latin typeface="+mn-lt"/>
                          <a:ea typeface="Calibri" panose="020F0502020204030204" pitchFamily="34" charset="0"/>
                          <a:cs typeface="Times New Roman" panose="02020603050405020304" pitchFamily="18" charset="0"/>
                        </a:rPr>
                        <a:t>3</a:t>
                      </a:r>
                      <a:endParaRPr lang="en-US" sz="1200" dirty="0" smtClean="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fr-FR" sz="1200" dirty="0" smtClean="0">
                          <a:effectLst/>
                          <a:latin typeface="+mn-lt"/>
                          <a:ea typeface="Calibri" panose="020F0502020204030204" pitchFamily="34" charset="0"/>
                          <a:cs typeface="Times New Roman" panose="02020603050405020304" pitchFamily="18" charset="0"/>
                        </a:rPr>
                        <a:t>4</a:t>
                      </a:r>
                      <a:endParaRPr lang="en-US" sz="1200" dirty="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smtClean="0">
                          <a:effectLst/>
                          <a:latin typeface="+mn-lt"/>
                          <a:ea typeface="Calibri" panose="020F0502020204030204" pitchFamily="34" charset="0"/>
                          <a:cs typeface="Times New Roman" panose="02020603050405020304" pitchFamily="18" charset="0"/>
                        </a:rPr>
                        <a:t> </a:t>
                      </a:r>
                      <a:endParaRPr lang="en-US" sz="1200" dirty="0" smtClean="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fr-FR" sz="1200" dirty="0" smtClean="0">
                          <a:effectLst/>
                          <a:latin typeface="+mn-lt"/>
                          <a:ea typeface="Calibri" panose="020F0502020204030204" pitchFamily="34" charset="0"/>
                          <a:cs typeface="Times New Roman" panose="02020603050405020304" pitchFamily="18" charset="0"/>
                        </a:rPr>
                        <a:t> </a:t>
                      </a:r>
                      <a:endParaRPr lang="en-US" sz="1200" dirty="0" smtClean="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fr-FR" sz="1200" dirty="0" smtClean="0">
                          <a:effectLst/>
                          <a:latin typeface="+mn-lt"/>
                          <a:ea typeface="Calibri" panose="020F0502020204030204" pitchFamily="34" charset="0"/>
                          <a:cs typeface="Times New Roman" panose="02020603050405020304" pitchFamily="18" charset="0"/>
                        </a:rPr>
                        <a:t> </a:t>
                      </a:r>
                      <a:endParaRPr lang="en-US" sz="1200" dirty="0" smtClean="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200" dirty="0" smtClean="0">
                          <a:effectLst/>
                          <a:latin typeface="+mn-lt"/>
                          <a:ea typeface="Calibri" panose="020F0502020204030204" pitchFamily="34" charset="0"/>
                          <a:cs typeface="Times New Roman" panose="02020603050405020304" pitchFamily="18" charset="0"/>
                        </a:rPr>
                        <a:t>0.00</a:t>
                      </a:r>
                    </a:p>
                    <a:p>
                      <a:pPr>
                        <a:lnSpc>
                          <a:spcPct val="107000"/>
                        </a:lnSpc>
                        <a:spcAft>
                          <a:spcPts val="0"/>
                        </a:spcAft>
                      </a:pPr>
                      <a:r>
                        <a:rPr lang="en-US" sz="1200" dirty="0" smtClean="0">
                          <a:effectLst/>
                          <a:latin typeface="+mn-lt"/>
                          <a:ea typeface="Calibri" panose="020F0502020204030204" pitchFamily="34" charset="0"/>
                          <a:cs typeface="Times New Roman" panose="02020603050405020304" pitchFamily="18" charset="0"/>
                        </a:rPr>
                        <a:t>0.22</a:t>
                      </a:r>
                    </a:p>
                    <a:p>
                      <a:pPr>
                        <a:lnSpc>
                          <a:spcPct val="107000"/>
                        </a:lnSpc>
                        <a:spcAft>
                          <a:spcPts val="0"/>
                        </a:spcAft>
                      </a:pPr>
                      <a:r>
                        <a:rPr lang="en-US" sz="1200" b="1" dirty="0" smtClean="0">
                          <a:solidFill>
                            <a:srgbClr val="C00000"/>
                          </a:solidFill>
                          <a:effectLst/>
                          <a:latin typeface="+mn-lt"/>
                          <a:ea typeface="Calibri" panose="020F0502020204030204" pitchFamily="34" charset="0"/>
                          <a:cs typeface="Times New Roman" panose="02020603050405020304" pitchFamily="18" charset="0"/>
                        </a:rPr>
                        <a:t>0.18</a:t>
                      </a:r>
                      <a:endParaRPr lang="en-US" sz="1200" b="1" dirty="0">
                        <a:solidFill>
                          <a:srgbClr val="C00000"/>
                        </a:solidFill>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smtClean="0">
                          <a:effectLst/>
                          <a:latin typeface="+mn-lt"/>
                          <a:ea typeface="Calibri" panose="020F0502020204030204" pitchFamily="34" charset="0"/>
                          <a:cs typeface="Times New Roman" panose="02020603050405020304" pitchFamily="18" charset="0"/>
                        </a:rPr>
                        <a:t> </a:t>
                      </a:r>
                      <a:endParaRPr lang="en-US" sz="1200" smtClean="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fr-FR" sz="1200" smtClean="0">
                          <a:effectLst/>
                          <a:latin typeface="+mn-lt"/>
                          <a:ea typeface="Calibri" panose="020F0502020204030204" pitchFamily="34" charset="0"/>
                          <a:cs typeface="Times New Roman" panose="02020603050405020304" pitchFamily="18" charset="0"/>
                        </a:rPr>
                        <a:t> </a:t>
                      </a:r>
                      <a:endParaRPr lang="en-US" sz="1200" smtClean="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fr-FR" sz="1200" smtClean="0">
                          <a:effectLst/>
                          <a:latin typeface="+mn-lt"/>
                          <a:ea typeface="Calibri" panose="020F0502020204030204" pitchFamily="34" charset="0"/>
                          <a:cs typeface="Times New Roman" panose="02020603050405020304" pitchFamily="18" charset="0"/>
                        </a:rPr>
                        <a:t> </a:t>
                      </a:r>
                      <a:endParaRPr lang="en-US" sz="1200" smtClean="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200" smtClean="0">
                          <a:effectLst/>
                          <a:latin typeface="+mn-lt"/>
                          <a:ea typeface="Calibri" panose="020F0502020204030204" pitchFamily="34" charset="0"/>
                          <a:cs typeface="Times New Roman" panose="02020603050405020304" pitchFamily="18" charset="0"/>
                        </a:rPr>
                        <a:t>0.00, 480</a:t>
                      </a:r>
                    </a:p>
                    <a:p>
                      <a:pPr>
                        <a:lnSpc>
                          <a:spcPct val="107000"/>
                        </a:lnSpc>
                        <a:spcAft>
                          <a:spcPts val="0"/>
                        </a:spcAft>
                      </a:pPr>
                      <a:r>
                        <a:rPr lang="en-US" sz="1200" smtClean="0">
                          <a:effectLst/>
                          <a:latin typeface="+mn-lt"/>
                          <a:ea typeface="Calibri" panose="020F0502020204030204" pitchFamily="34" charset="0"/>
                          <a:cs typeface="Times New Roman" panose="02020603050405020304" pitchFamily="18" charset="0"/>
                        </a:rPr>
                        <a:t>0.03, 1.05</a:t>
                      </a:r>
                    </a:p>
                    <a:p>
                      <a:pPr>
                        <a:lnSpc>
                          <a:spcPct val="107000"/>
                        </a:lnSpc>
                        <a:spcAft>
                          <a:spcPts val="0"/>
                        </a:spcAft>
                      </a:pPr>
                      <a:r>
                        <a:rPr lang="en-US" sz="1200" smtClean="0">
                          <a:effectLst/>
                          <a:latin typeface="+mn-lt"/>
                          <a:ea typeface="Calibri" panose="020F0502020204030204" pitchFamily="34" charset="0"/>
                          <a:cs typeface="Times New Roman" panose="02020603050405020304" pitchFamily="18" charset="0"/>
                        </a:rPr>
                        <a:t>0.04, 0.65</a:t>
                      </a:r>
                      <a:endParaRPr lang="en-US" sz="1200" dirty="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smtClean="0">
                          <a:effectLst/>
                          <a:latin typeface="+mn-lt"/>
                          <a:ea typeface="Calibri" panose="020F0502020204030204" pitchFamily="34" charset="0"/>
                          <a:cs typeface="Times New Roman" panose="02020603050405020304" pitchFamily="18" charset="0"/>
                        </a:rPr>
                        <a:t> </a:t>
                      </a:r>
                      <a:endParaRPr lang="en-US" sz="1200" dirty="0" smtClean="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fr-FR" sz="1200" dirty="0" smtClean="0">
                          <a:effectLst/>
                          <a:latin typeface="+mn-lt"/>
                          <a:ea typeface="Calibri" panose="020F0502020204030204" pitchFamily="34" charset="0"/>
                          <a:cs typeface="Times New Roman" panose="02020603050405020304" pitchFamily="18" charset="0"/>
                        </a:rPr>
                        <a:t> </a:t>
                      </a:r>
                      <a:endParaRPr lang="en-US" sz="1200" dirty="0" smtClean="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fr-FR" sz="1200" dirty="0" smtClean="0">
                          <a:effectLst/>
                          <a:latin typeface="+mn-lt"/>
                          <a:ea typeface="Calibri" panose="020F0502020204030204" pitchFamily="34" charset="0"/>
                          <a:cs typeface="Times New Roman" panose="02020603050405020304" pitchFamily="18" charset="0"/>
                        </a:rPr>
                        <a:t> </a:t>
                      </a:r>
                      <a:endParaRPr lang="en-US" sz="1200" dirty="0" smtClean="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200" dirty="0" smtClean="0">
                          <a:effectLst/>
                          <a:latin typeface="+mn-lt"/>
                          <a:ea typeface="Calibri" panose="020F0502020204030204" pitchFamily="34" charset="0"/>
                          <a:cs typeface="Times New Roman" panose="02020603050405020304" pitchFamily="18" charset="0"/>
                        </a:rPr>
                        <a:t>&gt;0.9</a:t>
                      </a:r>
                    </a:p>
                    <a:p>
                      <a:pPr>
                        <a:lnSpc>
                          <a:spcPct val="107000"/>
                        </a:lnSpc>
                        <a:spcAft>
                          <a:spcPts val="0"/>
                        </a:spcAft>
                      </a:pPr>
                      <a:r>
                        <a:rPr lang="en-US" sz="1200" dirty="0" smtClean="0">
                          <a:effectLst/>
                          <a:latin typeface="+mn-lt"/>
                          <a:ea typeface="Calibri" panose="020F0502020204030204" pitchFamily="34" charset="0"/>
                          <a:cs typeface="Times New Roman" panose="02020603050405020304" pitchFamily="18" charset="0"/>
                        </a:rPr>
                        <a:t>0.081</a:t>
                      </a:r>
                    </a:p>
                    <a:p>
                      <a:pPr>
                        <a:lnSpc>
                          <a:spcPct val="107000"/>
                        </a:lnSpc>
                        <a:spcAft>
                          <a:spcPts val="0"/>
                        </a:spcAft>
                      </a:pPr>
                      <a:r>
                        <a:rPr lang="en-US" sz="1200" b="1" dirty="0" smtClean="0">
                          <a:solidFill>
                            <a:srgbClr val="C00000"/>
                          </a:solidFill>
                          <a:effectLst/>
                          <a:latin typeface="+mn-lt"/>
                          <a:ea typeface="Calibri" panose="020F0502020204030204" pitchFamily="34" charset="0"/>
                          <a:cs typeface="Times New Roman" panose="02020603050405020304" pitchFamily="18" charset="0"/>
                        </a:rPr>
                        <a:t>0.012</a:t>
                      </a:r>
                      <a:endParaRPr lang="en-US" sz="1200" b="1" dirty="0">
                        <a:solidFill>
                          <a:srgbClr val="C00000"/>
                        </a:solidFill>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0705493"/>
                  </a:ext>
                </a:extLst>
              </a:tr>
              <a:tr h="384731">
                <a:tc>
                  <a:txBody>
                    <a:bodyPr/>
                    <a:lstStyle/>
                    <a:p>
                      <a:pPr>
                        <a:lnSpc>
                          <a:spcPct val="107000"/>
                        </a:lnSpc>
                        <a:spcAft>
                          <a:spcPts val="0"/>
                        </a:spcAft>
                      </a:pPr>
                      <a:r>
                        <a:rPr lang="fr-FR" sz="1200" smtClean="0">
                          <a:effectLst/>
                          <a:latin typeface="+mn-lt"/>
                          <a:ea typeface="Calibri" panose="020F0502020204030204" pitchFamily="34" charset="0"/>
                          <a:cs typeface="Times New Roman" panose="02020603050405020304" pitchFamily="18" charset="0"/>
                        </a:rPr>
                        <a:t>Dysfonction du VG</a:t>
                      </a:r>
                      <a:endParaRPr lang="en-US" sz="120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smtClean="0">
                          <a:effectLst/>
                          <a:latin typeface="+mn-lt"/>
                          <a:ea typeface="Calibri" panose="020F0502020204030204" pitchFamily="34" charset="0"/>
                          <a:cs typeface="Times New Roman" panose="02020603050405020304" pitchFamily="18" charset="0"/>
                        </a:rPr>
                        <a:t>122.253</a:t>
                      </a:r>
                      <a:endParaRPr lang="en-US" sz="1200" dirty="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smtClean="0">
                          <a:effectLst/>
                          <a:latin typeface="+mn-lt"/>
                          <a:ea typeface="Calibri" panose="020F0502020204030204" pitchFamily="34" charset="0"/>
                          <a:cs typeface="Times New Roman" panose="02020603050405020304" pitchFamily="18" charset="0"/>
                        </a:rPr>
                        <a:t>0.00NA</a:t>
                      </a:r>
                      <a:endParaRPr lang="en-US" sz="1200" dirty="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smtClean="0">
                          <a:effectLst/>
                          <a:latin typeface="+mn-lt"/>
                          <a:ea typeface="Calibri" panose="020F0502020204030204" pitchFamily="34" charset="0"/>
                          <a:cs typeface="Times New Roman" panose="02020603050405020304" pitchFamily="18" charset="0"/>
                        </a:rPr>
                        <a:t>&gt;0.9</a:t>
                      </a:r>
                    </a:p>
                    <a:p>
                      <a:pPr>
                        <a:lnSpc>
                          <a:spcPct val="107000"/>
                        </a:lnSpc>
                        <a:spcAft>
                          <a:spcPts val="0"/>
                        </a:spcAft>
                      </a:pPr>
                      <a:r>
                        <a:rPr lang="fr-FR" sz="1200" dirty="0" smtClean="0">
                          <a:effectLst/>
                          <a:latin typeface="+mn-lt"/>
                          <a:ea typeface="Calibri" panose="020F0502020204030204" pitchFamily="34" charset="0"/>
                          <a:cs typeface="Times New Roman" panose="02020603050405020304" pitchFamily="18" charset="0"/>
                        </a:rPr>
                        <a:t> </a:t>
                      </a:r>
                      <a:endParaRPr lang="en-US" sz="1200" dirty="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4851912"/>
                  </a:ext>
                </a:extLst>
              </a:tr>
              <a:tr h="192365">
                <a:tc>
                  <a:txBody>
                    <a:bodyPr/>
                    <a:lstStyle/>
                    <a:p>
                      <a:pPr>
                        <a:lnSpc>
                          <a:spcPct val="107000"/>
                        </a:lnSpc>
                        <a:spcAft>
                          <a:spcPts val="0"/>
                        </a:spcAft>
                      </a:pPr>
                      <a:r>
                        <a:rPr lang="fr-FR" sz="1200">
                          <a:effectLst/>
                          <a:latin typeface="+mn-lt"/>
                          <a:ea typeface="Calibri" panose="020F0502020204030204" pitchFamily="34" charset="0"/>
                          <a:cs typeface="Times New Roman" panose="02020603050405020304" pitchFamily="18" charset="0"/>
                        </a:rPr>
                        <a:t>TAPSE&lt;15</a:t>
                      </a:r>
                      <a:endParaRPr lang="en-US" sz="120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mn-lt"/>
                          <a:ea typeface="Calibri" panose="020F0502020204030204" pitchFamily="34" charset="0"/>
                          <a:cs typeface="Times New Roman" panose="02020603050405020304" pitchFamily="18" charset="0"/>
                        </a:rPr>
                        <a:t>4.44</a:t>
                      </a:r>
                      <a:endParaRPr lang="en-US" sz="120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mn-lt"/>
                          <a:ea typeface="Calibri" panose="020F0502020204030204" pitchFamily="34" charset="0"/>
                          <a:cs typeface="Times New Roman" panose="02020603050405020304" pitchFamily="18" charset="0"/>
                        </a:rPr>
                        <a:t>1.16,16.2</a:t>
                      </a:r>
                      <a:endParaRPr lang="en-US" sz="120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b="1" dirty="0">
                          <a:solidFill>
                            <a:schemeClr val="accent4"/>
                          </a:solidFill>
                          <a:effectLst/>
                          <a:latin typeface="+mn-lt"/>
                          <a:ea typeface="Calibri" panose="020F0502020204030204" pitchFamily="34" charset="0"/>
                          <a:cs typeface="Times New Roman" panose="02020603050405020304" pitchFamily="18" charset="0"/>
                        </a:rPr>
                        <a:t>0.024</a:t>
                      </a:r>
                      <a:endParaRPr lang="en-US" sz="1200" b="1" dirty="0">
                        <a:solidFill>
                          <a:schemeClr val="accent4"/>
                        </a:solidFill>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404237"/>
                  </a:ext>
                </a:extLst>
              </a:tr>
              <a:tr h="192365">
                <a:tc>
                  <a:txBody>
                    <a:bodyPr/>
                    <a:lstStyle/>
                    <a:p>
                      <a:pPr>
                        <a:lnSpc>
                          <a:spcPct val="107000"/>
                        </a:lnSpc>
                        <a:spcAft>
                          <a:spcPts val="0"/>
                        </a:spcAft>
                      </a:pPr>
                      <a:r>
                        <a:rPr lang="fr-FR" sz="1200">
                          <a:effectLst/>
                          <a:latin typeface="+mn-lt"/>
                          <a:ea typeface="Calibri" panose="020F0502020204030204" pitchFamily="34" charset="0"/>
                          <a:cs typeface="Times New Roman" panose="02020603050405020304" pitchFamily="18" charset="0"/>
                        </a:rPr>
                        <a:t>TDRV</a:t>
                      </a:r>
                      <a:endParaRPr lang="en-US" sz="120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mn-lt"/>
                          <a:ea typeface="Calibri" panose="020F0502020204030204" pitchFamily="34" charset="0"/>
                          <a:cs typeface="Times New Roman" panose="02020603050405020304" pitchFamily="18" charset="0"/>
                        </a:rPr>
                        <a:t>7.93</a:t>
                      </a:r>
                      <a:endParaRPr lang="en-US" sz="120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mn-lt"/>
                          <a:ea typeface="Calibri" panose="020F0502020204030204" pitchFamily="34" charset="0"/>
                          <a:cs typeface="Times New Roman" panose="02020603050405020304" pitchFamily="18" charset="0"/>
                        </a:rPr>
                        <a:t>2.11,30.3</a:t>
                      </a:r>
                      <a:endParaRPr lang="en-US" sz="120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b="1" dirty="0">
                          <a:solidFill>
                            <a:schemeClr val="accent4"/>
                          </a:solidFill>
                          <a:effectLst/>
                          <a:latin typeface="+mn-lt"/>
                          <a:ea typeface="Calibri" panose="020F0502020204030204" pitchFamily="34" charset="0"/>
                          <a:cs typeface="Times New Roman" panose="02020603050405020304" pitchFamily="18" charset="0"/>
                        </a:rPr>
                        <a:t>0.002</a:t>
                      </a:r>
                      <a:endParaRPr lang="en-US" sz="1200" b="1" dirty="0">
                        <a:solidFill>
                          <a:schemeClr val="accent4"/>
                        </a:solidFill>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7313836"/>
                  </a:ext>
                </a:extLst>
              </a:tr>
              <a:tr h="192365">
                <a:tc>
                  <a:txBody>
                    <a:bodyPr/>
                    <a:lstStyle/>
                    <a:p>
                      <a:pPr>
                        <a:lnSpc>
                          <a:spcPct val="107000"/>
                        </a:lnSpc>
                        <a:spcAft>
                          <a:spcPts val="0"/>
                        </a:spcAft>
                      </a:pPr>
                      <a:r>
                        <a:rPr lang="fr-FR" sz="1200">
                          <a:effectLst/>
                          <a:latin typeface="+mn-lt"/>
                          <a:ea typeface="Calibri" panose="020F0502020204030204" pitchFamily="34" charset="0"/>
                          <a:cs typeface="Times New Roman" panose="02020603050405020304" pitchFamily="18" charset="0"/>
                        </a:rPr>
                        <a:t>Thrombolyse</a:t>
                      </a:r>
                      <a:endParaRPr lang="en-US" sz="120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mn-lt"/>
                          <a:ea typeface="Calibri" panose="020F0502020204030204" pitchFamily="34" charset="0"/>
                          <a:cs typeface="Times New Roman" panose="02020603050405020304" pitchFamily="18" charset="0"/>
                        </a:rPr>
                        <a:t>1.22</a:t>
                      </a:r>
                      <a:endParaRPr lang="en-US" sz="120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mn-lt"/>
                          <a:ea typeface="Calibri" panose="020F0502020204030204" pitchFamily="34" charset="0"/>
                          <a:cs typeface="Times New Roman" panose="02020603050405020304" pitchFamily="18" charset="0"/>
                        </a:rPr>
                        <a:t>0.31,4.11</a:t>
                      </a:r>
                      <a:endParaRPr lang="en-US" sz="120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mn-lt"/>
                          <a:ea typeface="Calibri" panose="020F0502020204030204" pitchFamily="34" charset="0"/>
                          <a:cs typeface="Times New Roman" panose="02020603050405020304" pitchFamily="18" charset="0"/>
                        </a:rPr>
                        <a:t>0.8</a:t>
                      </a:r>
                      <a:endParaRPr lang="en-US" sz="1200" dirty="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5720264"/>
                  </a:ext>
                </a:extLst>
              </a:tr>
              <a:tr h="192365">
                <a:tc>
                  <a:txBody>
                    <a:bodyPr/>
                    <a:lstStyle/>
                    <a:p>
                      <a:pPr>
                        <a:lnSpc>
                          <a:spcPct val="107000"/>
                        </a:lnSpc>
                        <a:spcAft>
                          <a:spcPts val="0"/>
                        </a:spcAft>
                      </a:pPr>
                      <a:r>
                        <a:rPr lang="fr-FR" sz="1200">
                          <a:effectLst/>
                          <a:latin typeface="+mn-lt"/>
                          <a:ea typeface="Calibri" panose="020F0502020204030204" pitchFamily="34" charset="0"/>
                          <a:cs typeface="Times New Roman" panose="02020603050405020304" pitchFamily="18" charset="0"/>
                        </a:rPr>
                        <a:t>Age</a:t>
                      </a:r>
                      <a:r>
                        <a:rPr lang="en-US" sz="1200">
                          <a:effectLst/>
                          <a:latin typeface="+mn-lt"/>
                          <a:ea typeface="Calibri" panose="020F0502020204030204" pitchFamily="34" charset="0"/>
                          <a:cs typeface="Times New Roman" panose="02020603050405020304" pitchFamily="18" charset="0"/>
                        </a:rPr>
                        <a:t>&gt;65</a:t>
                      </a: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mn-lt"/>
                          <a:ea typeface="Calibri" panose="020F0502020204030204" pitchFamily="34" charset="0"/>
                          <a:cs typeface="Times New Roman" panose="02020603050405020304" pitchFamily="18" charset="0"/>
                        </a:rPr>
                        <a:t>1.31</a:t>
                      </a:r>
                      <a:endParaRPr lang="en-US" sz="120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mn-lt"/>
                          <a:ea typeface="Calibri" panose="020F0502020204030204" pitchFamily="34" charset="0"/>
                          <a:cs typeface="Times New Roman" panose="02020603050405020304" pitchFamily="18" charset="0"/>
                        </a:rPr>
                        <a:t>0.82,2.10</a:t>
                      </a:r>
                      <a:endParaRPr lang="en-US" sz="120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mn-lt"/>
                          <a:ea typeface="Calibri" panose="020F0502020204030204" pitchFamily="34" charset="0"/>
                          <a:cs typeface="Times New Roman" panose="02020603050405020304" pitchFamily="18" charset="0"/>
                        </a:rPr>
                        <a:t>0.14</a:t>
                      </a:r>
                      <a:endParaRPr lang="en-US" sz="1200" dirty="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18582"/>
                  </a:ext>
                </a:extLst>
              </a:tr>
              <a:tr h="192365">
                <a:tc>
                  <a:txBody>
                    <a:bodyPr/>
                    <a:lstStyle/>
                    <a:p>
                      <a:pPr>
                        <a:lnSpc>
                          <a:spcPct val="107000"/>
                        </a:lnSpc>
                        <a:spcAft>
                          <a:spcPts val="0"/>
                        </a:spcAft>
                      </a:pPr>
                      <a:r>
                        <a:rPr lang="fr-FR" sz="1200">
                          <a:effectLst/>
                          <a:latin typeface="+mn-lt"/>
                          <a:ea typeface="Calibri" panose="020F0502020204030204" pitchFamily="34" charset="0"/>
                          <a:cs typeface="Times New Roman" panose="02020603050405020304" pitchFamily="18" charset="0"/>
                        </a:rPr>
                        <a:t>Killip III-IV</a:t>
                      </a:r>
                      <a:endParaRPr lang="en-US" sz="120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mn-lt"/>
                          <a:ea typeface="Calibri" panose="020F0502020204030204" pitchFamily="34" charset="0"/>
                          <a:cs typeface="Times New Roman" panose="02020603050405020304" pitchFamily="18" charset="0"/>
                        </a:rPr>
                        <a:t>2.47</a:t>
                      </a:r>
                      <a:endParaRPr lang="en-US" sz="120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mn-lt"/>
                          <a:ea typeface="Calibri" panose="020F0502020204030204" pitchFamily="34" charset="0"/>
                          <a:cs typeface="Times New Roman" panose="02020603050405020304" pitchFamily="18" charset="0"/>
                        </a:rPr>
                        <a:t>1.38,4.41</a:t>
                      </a:r>
                      <a:endParaRPr lang="en-US" sz="120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b="1" dirty="0">
                          <a:solidFill>
                            <a:schemeClr val="accent4"/>
                          </a:solidFill>
                          <a:effectLst/>
                          <a:latin typeface="+mn-lt"/>
                          <a:ea typeface="Calibri" panose="020F0502020204030204" pitchFamily="34" charset="0"/>
                          <a:cs typeface="Times New Roman" panose="02020603050405020304" pitchFamily="18" charset="0"/>
                        </a:rPr>
                        <a:t>0,00001</a:t>
                      </a:r>
                      <a:endParaRPr lang="en-US" sz="1200" b="1" dirty="0">
                        <a:solidFill>
                          <a:schemeClr val="accent4"/>
                        </a:solidFill>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4046628"/>
                  </a:ext>
                </a:extLst>
              </a:tr>
              <a:tr h="192365">
                <a:tc>
                  <a:txBody>
                    <a:bodyPr/>
                    <a:lstStyle/>
                    <a:p>
                      <a:pPr>
                        <a:lnSpc>
                          <a:spcPct val="107000"/>
                        </a:lnSpc>
                        <a:spcAft>
                          <a:spcPts val="0"/>
                        </a:spcAft>
                      </a:pPr>
                      <a:r>
                        <a:rPr lang="fr-FR" sz="1200">
                          <a:effectLst/>
                          <a:latin typeface="+mn-lt"/>
                          <a:ea typeface="Calibri" panose="020F0502020204030204" pitchFamily="34" charset="0"/>
                          <a:cs typeface="Times New Roman" panose="02020603050405020304" pitchFamily="18" charset="0"/>
                        </a:rPr>
                        <a:t>Extension</a:t>
                      </a:r>
                      <a:endParaRPr lang="en-US" sz="120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mn-lt"/>
                          <a:ea typeface="Calibri" panose="020F0502020204030204" pitchFamily="34" charset="0"/>
                          <a:cs typeface="Times New Roman" panose="02020603050405020304" pitchFamily="18" charset="0"/>
                        </a:rPr>
                        <a:t>1.57</a:t>
                      </a:r>
                      <a:endParaRPr lang="en-US" sz="120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mn-lt"/>
                          <a:ea typeface="Calibri" panose="020F0502020204030204" pitchFamily="34" charset="0"/>
                          <a:cs typeface="Times New Roman" panose="02020603050405020304" pitchFamily="18" charset="0"/>
                        </a:rPr>
                        <a:t>0.99,2.49</a:t>
                      </a:r>
                      <a:endParaRPr lang="en-US" sz="1200" dirty="0">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b="1" dirty="0">
                          <a:solidFill>
                            <a:schemeClr val="accent4"/>
                          </a:solidFill>
                          <a:effectLst/>
                          <a:latin typeface="+mn-lt"/>
                          <a:ea typeface="Calibri" panose="020F0502020204030204" pitchFamily="34" charset="0"/>
                          <a:cs typeface="Times New Roman" panose="02020603050405020304" pitchFamily="18" charset="0"/>
                        </a:rPr>
                        <a:t>0.005</a:t>
                      </a:r>
                      <a:endParaRPr lang="en-US" sz="1200" b="1" dirty="0">
                        <a:solidFill>
                          <a:schemeClr val="accent4"/>
                        </a:solidFill>
                        <a:effectLst/>
                        <a:latin typeface="+mn-lt"/>
                        <a:ea typeface="Calibri" panose="020F0502020204030204" pitchFamily="34" charset="0"/>
                        <a:cs typeface="Times New Roman" panose="02020603050405020304" pitchFamily="18" charset="0"/>
                      </a:endParaRPr>
                    </a:p>
                  </a:txBody>
                  <a:tcPr marL="43337" marR="433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9604185"/>
                  </a:ext>
                </a:extLst>
              </a:tr>
            </a:tbl>
          </a:graphicData>
        </a:graphic>
      </p:graphicFrame>
      <p:sp>
        <p:nvSpPr>
          <p:cNvPr id="8" name="ZoneTexte 7"/>
          <p:cNvSpPr txBox="1"/>
          <p:nvPr/>
        </p:nvSpPr>
        <p:spPr>
          <a:xfrm>
            <a:off x="9558528" y="2223988"/>
            <a:ext cx="1901952" cy="646331"/>
          </a:xfrm>
          <a:prstGeom prst="rect">
            <a:avLst/>
          </a:prstGeom>
          <a:noFill/>
        </p:spPr>
        <p:txBody>
          <a:bodyPr wrap="square" rtlCol="0">
            <a:spAutoFit/>
          </a:bodyPr>
          <a:lstStyle/>
          <a:p>
            <a:r>
              <a:rPr lang="fr-FR" b="1" dirty="0" smtClean="0">
                <a:solidFill>
                  <a:schemeClr val="accent4"/>
                </a:solidFill>
              </a:rPr>
              <a:t>Taux de mortalité 15%</a:t>
            </a:r>
            <a:endParaRPr lang="en-US" b="1" dirty="0">
              <a:solidFill>
                <a:schemeClr val="accent4"/>
              </a:solidFill>
            </a:endParaRPr>
          </a:p>
        </p:txBody>
      </p:sp>
    </p:spTree>
    <p:extLst>
      <p:ext uri="{BB962C8B-B14F-4D97-AF65-F5344CB8AC3E}">
        <p14:creationId xmlns:p14="http://schemas.microsoft.com/office/powerpoint/2010/main" val="2670204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spcBef>
                <a:spcPts val="0"/>
              </a:spcBef>
            </a:pPr>
            <a:r>
              <a:rPr lang="fr-FR" dirty="0">
                <a:solidFill>
                  <a:prstClr val="black">
                    <a:lumMod val="85000"/>
                    <a:lumOff val="15000"/>
                  </a:prstClr>
                </a:solidFill>
                <a:ea typeface="+mn-ea"/>
                <a:cs typeface="Times New Roman" panose="02020603050405020304" pitchFamily="18" charset="0"/>
              </a:rPr>
              <a:t>3- Résultats</a:t>
            </a:r>
            <a:r>
              <a:rPr lang="en-US" sz="1800" dirty="0">
                <a:ln>
                  <a:noFill/>
                </a:ln>
                <a:solidFill>
                  <a:prstClr val="black"/>
                </a:solidFill>
                <a:ea typeface="+mn-ea"/>
                <a:cs typeface="+mn-cs"/>
              </a:rPr>
              <a:t/>
            </a:r>
            <a:br>
              <a:rPr lang="en-US" sz="1800" dirty="0">
                <a:ln>
                  <a:noFill/>
                </a:ln>
                <a:solidFill>
                  <a:prstClr val="black"/>
                </a:solidFill>
                <a:ea typeface="+mn-ea"/>
                <a:cs typeface="+mn-cs"/>
              </a:rPr>
            </a:br>
            <a:endParaRPr lang="en-US" dirty="0"/>
          </a:p>
        </p:txBody>
      </p:sp>
      <p:sp>
        <p:nvSpPr>
          <p:cNvPr id="3" name="ZoneTexte 2"/>
          <p:cNvSpPr txBox="1"/>
          <p:nvPr/>
        </p:nvSpPr>
        <p:spPr>
          <a:xfrm>
            <a:off x="5190674" y="2576479"/>
            <a:ext cx="2216727" cy="369332"/>
          </a:xfrm>
          <a:prstGeom prst="rect">
            <a:avLst/>
          </a:prstGeom>
          <a:noFill/>
        </p:spPr>
        <p:txBody>
          <a:bodyPr wrap="square" rtlCol="0">
            <a:spAutoFit/>
          </a:bodyPr>
          <a:lstStyle/>
          <a:p>
            <a:r>
              <a:rPr lang="fr-FR" b="1" dirty="0" smtClean="0"/>
              <a:t>Analyse multivariée</a:t>
            </a:r>
            <a:endParaRPr lang="en-US" b="1" dirty="0"/>
          </a:p>
        </p:txBody>
      </p:sp>
      <p:graphicFrame>
        <p:nvGraphicFramePr>
          <p:cNvPr id="4" name="Tableau 3"/>
          <p:cNvGraphicFramePr>
            <a:graphicFrameLocks noGrp="1"/>
          </p:cNvGraphicFramePr>
          <p:nvPr>
            <p:extLst>
              <p:ext uri="{D42A27DB-BD31-4B8C-83A1-F6EECF244321}">
                <p14:modId xmlns:p14="http://schemas.microsoft.com/office/powerpoint/2010/main" val="2380154269"/>
              </p:ext>
            </p:extLst>
          </p:nvPr>
        </p:nvGraphicFramePr>
        <p:xfrm>
          <a:off x="2645664" y="3596641"/>
          <a:ext cx="8548809" cy="2348105"/>
        </p:xfrm>
        <a:graphic>
          <a:graphicData uri="http://schemas.openxmlformats.org/drawingml/2006/table">
            <a:tbl>
              <a:tblPr firstRow="1" firstCol="1" bandRow="1"/>
              <a:tblGrid>
                <a:gridCol w="2849603">
                  <a:extLst>
                    <a:ext uri="{9D8B030D-6E8A-4147-A177-3AD203B41FA5}">
                      <a16:colId xmlns:a16="http://schemas.microsoft.com/office/drawing/2014/main" val="3471918254"/>
                    </a:ext>
                  </a:extLst>
                </a:gridCol>
                <a:gridCol w="2849603">
                  <a:extLst>
                    <a:ext uri="{9D8B030D-6E8A-4147-A177-3AD203B41FA5}">
                      <a16:colId xmlns:a16="http://schemas.microsoft.com/office/drawing/2014/main" val="3827229193"/>
                    </a:ext>
                  </a:extLst>
                </a:gridCol>
                <a:gridCol w="2849603">
                  <a:extLst>
                    <a:ext uri="{9D8B030D-6E8A-4147-A177-3AD203B41FA5}">
                      <a16:colId xmlns:a16="http://schemas.microsoft.com/office/drawing/2014/main" val="1545833678"/>
                    </a:ext>
                  </a:extLst>
                </a:gridCol>
              </a:tblGrid>
              <a:tr h="343408">
                <a:tc>
                  <a:txBody>
                    <a:bodyPr/>
                    <a:lstStyle/>
                    <a:p>
                      <a:pPr>
                        <a:lnSpc>
                          <a:spcPct val="107000"/>
                        </a:lnSpc>
                        <a:spcAft>
                          <a:spcPts val="0"/>
                        </a:spcAft>
                      </a:pPr>
                      <a:r>
                        <a:rPr lang="fr-FR" sz="2400" dirty="0">
                          <a:effectLst/>
                          <a:latin typeface="Garamond" panose="02020404030301010803" pitchFamily="18" charset="0"/>
                          <a:ea typeface="Calibri" panose="020F0502020204030204" pitchFamily="34" charset="0"/>
                          <a:cs typeface="Times New Roman" panose="02020603050405020304" pitchFamily="18" charset="0"/>
                        </a:rPr>
                        <a:t>            Facteurs</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effectLst/>
                          <a:latin typeface="Garamond" panose="02020404030301010803" pitchFamily="18" charset="0"/>
                          <a:ea typeface="Calibri" panose="020F0502020204030204" pitchFamily="34" charset="0"/>
                          <a:cs typeface="Times New Roman" panose="02020603050405020304" pitchFamily="18" charset="0"/>
                        </a:rPr>
                        <a:t>Odds Ratio</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dirty="0">
                          <a:effectLst/>
                          <a:latin typeface="Garamond" panose="02020404030301010803" pitchFamily="18" charset="0"/>
                          <a:ea typeface="Calibri" panose="020F0502020204030204" pitchFamily="34" charset="0"/>
                          <a:cs typeface="Times New Roman" panose="02020603050405020304" pitchFamily="18" charset="0"/>
                        </a:rPr>
                        <a:t>P-value</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5309395"/>
                  </a:ext>
                </a:extLst>
              </a:tr>
              <a:tr h="343408">
                <a:tc>
                  <a:txBody>
                    <a:bodyPr/>
                    <a:lstStyle/>
                    <a:p>
                      <a:pPr>
                        <a:lnSpc>
                          <a:spcPct val="107000"/>
                        </a:lnSpc>
                        <a:spcAft>
                          <a:spcPts val="0"/>
                        </a:spcAft>
                      </a:pPr>
                      <a:r>
                        <a:rPr lang="fr-FR" sz="2400" dirty="0">
                          <a:effectLst/>
                          <a:latin typeface="Garamond" panose="02020404030301010803" pitchFamily="18" charset="0"/>
                          <a:ea typeface="Calibri" panose="020F0502020204030204" pitchFamily="34" charset="0"/>
                          <a:cs typeface="Times New Roman" panose="02020603050405020304" pitchFamily="18" charset="0"/>
                        </a:rPr>
                        <a:t>TDRV</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dirty="0">
                          <a:effectLst/>
                          <a:latin typeface="Garamond" panose="02020404030301010803" pitchFamily="18" charset="0"/>
                          <a:ea typeface="Calibri" panose="020F0502020204030204" pitchFamily="34" charset="0"/>
                          <a:cs typeface="Times New Roman" panose="02020603050405020304" pitchFamily="18" charset="0"/>
                        </a:rPr>
                        <a:t>1280736,80</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effectLst/>
                          <a:latin typeface="Garamond" panose="02020404030301010803" pitchFamily="18" charset="0"/>
                          <a:ea typeface="Calibri" panose="020F0502020204030204" pitchFamily="34" charset="0"/>
                          <a:cs typeface="Times New Roman" panose="02020603050405020304" pitchFamily="18" charset="0"/>
                        </a:rPr>
                        <a:t>0.97</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9703363"/>
                  </a:ext>
                </a:extLst>
              </a:tr>
              <a:tr h="686817">
                <a:tc>
                  <a:txBody>
                    <a:bodyPr/>
                    <a:lstStyle/>
                    <a:p>
                      <a:pPr algn="r">
                        <a:lnSpc>
                          <a:spcPct val="107000"/>
                        </a:lnSpc>
                        <a:spcAft>
                          <a:spcPts val="0"/>
                        </a:spcAft>
                      </a:pPr>
                      <a:r>
                        <a:rPr lang="fr-FR" sz="2400" dirty="0">
                          <a:effectLst/>
                          <a:latin typeface="Garamond" panose="02020404030301010803" pitchFamily="18" charset="0"/>
                          <a:ea typeface="Calibri" panose="020F0502020204030204" pitchFamily="34" charset="0"/>
                          <a:cs typeface="Times New Roman" panose="02020603050405020304" pitchFamily="18" charset="0"/>
                        </a:rPr>
                        <a:t>Type de centre 1</a:t>
                      </a:r>
                      <a:r>
                        <a:rPr lang="fr-FR" sz="2400" baseline="30000" dirty="0">
                          <a:effectLst/>
                          <a:latin typeface="Garamond" panose="02020404030301010803" pitchFamily="18" charset="0"/>
                          <a:ea typeface="Calibri" panose="020F0502020204030204" pitchFamily="34" charset="0"/>
                          <a:cs typeface="Times New Roman" panose="02020603050405020304" pitchFamily="18" charset="0"/>
                        </a:rPr>
                        <a:t>er</a:t>
                      </a:r>
                      <a:r>
                        <a:rPr lang="fr-FR" sz="2400" dirty="0">
                          <a:effectLst/>
                          <a:latin typeface="Garamond" panose="02020404030301010803" pitchFamily="18" charset="0"/>
                          <a:ea typeface="Calibri" panose="020F0502020204030204" pitchFamily="34" charset="0"/>
                          <a:cs typeface="Times New Roman" panose="02020603050405020304" pitchFamily="18" charset="0"/>
                        </a:rPr>
                        <a:t> contact</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b="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0.10</a:t>
                      </a:r>
                      <a:endParaRPr lang="en-US" sz="2400" b="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dirty="0">
                          <a:effectLst/>
                          <a:latin typeface="Garamond" panose="02020404030301010803" pitchFamily="18" charset="0"/>
                          <a:ea typeface="Calibri" panose="020F0502020204030204" pitchFamily="34" charset="0"/>
                          <a:cs typeface="Times New Roman" panose="02020603050405020304" pitchFamily="18" charset="0"/>
                        </a:rPr>
                        <a:t>0.05</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308579"/>
                  </a:ext>
                </a:extLst>
              </a:tr>
              <a:tr h="343408">
                <a:tc>
                  <a:txBody>
                    <a:bodyPr/>
                    <a:lstStyle/>
                    <a:p>
                      <a:pPr>
                        <a:lnSpc>
                          <a:spcPct val="107000"/>
                        </a:lnSpc>
                        <a:spcAft>
                          <a:spcPts val="0"/>
                        </a:spcAft>
                      </a:pPr>
                      <a:r>
                        <a:rPr lang="fr-FR" sz="2400">
                          <a:effectLst/>
                          <a:latin typeface="Garamond" panose="02020404030301010803" pitchFamily="18" charset="0"/>
                          <a:ea typeface="Calibri" panose="020F0502020204030204" pitchFamily="34" charset="0"/>
                          <a:cs typeface="Times New Roman" panose="02020603050405020304" pitchFamily="18" charset="0"/>
                        </a:rPr>
                        <a:t>KillipIII-IV</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dirty="0">
                          <a:effectLst/>
                          <a:latin typeface="Garamond" panose="02020404030301010803" pitchFamily="18" charset="0"/>
                          <a:ea typeface="Calibri" panose="020F0502020204030204" pitchFamily="34" charset="0"/>
                          <a:cs typeface="Times New Roman" panose="02020603050405020304" pitchFamily="18" charset="0"/>
                        </a:rPr>
                        <a:t>34.32</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b="1" dirty="0">
                          <a:solidFill>
                            <a:schemeClr val="accent4"/>
                          </a:solidFill>
                          <a:effectLst/>
                          <a:latin typeface="Garamond" panose="02020404030301010803" pitchFamily="18" charset="0"/>
                          <a:ea typeface="Calibri" panose="020F0502020204030204" pitchFamily="34" charset="0"/>
                          <a:cs typeface="Times New Roman" panose="02020603050405020304" pitchFamily="18" charset="0"/>
                        </a:rPr>
                        <a:t>0.0018</a:t>
                      </a:r>
                      <a:endParaRPr lang="en-US" sz="2400" b="1" dirty="0">
                        <a:solidFill>
                          <a:schemeClr val="accent4"/>
                        </a:solidFill>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433427"/>
                  </a:ext>
                </a:extLst>
              </a:tr>
              <a:tr h="343408">
                <a:tc>
                  <a:txBody>
                    <a:bodyPr/>
                    <a:lstStyle/>
                    <a:p>
                      <a:pPr>
                        <a:lnSpc>
                          <a:spcPct val="107000"/>
                        </a:lnSpc>
                        <a:spcAft>
                          <a:spcPts val="0"/>
                        </a:spcAft>
                      </a:pPr>
                      <a:r>
                        <a:rPr lang="fr-FR" sz="2400" dirty="0">
                          <a:effectLst/>
                          <a:latin typeface="Garamond" panose="02020404030301010803" pitchFamily="18" charset="0"/>
                          <a:ea typeface="Calibri" panose="020F0502020204030204" pitchFamily="34" charset="0"/>
                          <a:cs typeface="Times New Roman" panose="02020603050405020304" pitchFamily="18" charset="0"/>
                        </a:rPr>
                        <a:t>Extension</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dirty="0">
                          <a:effectLst/>
                          <a:latin typeface="Garamond" panose="02020404030301010803" pitchFamily="18" charset="0"/>
                          <a:ea typeface="Calibri" panose="020F0502020204030204" pitchFamily="34" charset="0"/>
                          <a:cs typeface="Times New Roman" panose="02020603050405020304" pitchFamily="18" charset="0"/>
                        </a:rPr>
                        <a:t>4.42</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dirty="0">
                          <a:effectLst/>
                          <a:latin typeface="Garamond" panose="02020404030301010803" pitchFamily="18" charset="0"/>
                          <a:ea typeface="Calibri" panose="020F0502020204030204" pitchFamily="34" charset="0"/>
                          <a:cs typeface="Times New Roman" panose="02020603050405020304" pitchFamily="18" charset="0"/>
                        </a:rPr>
                        <a:t>0.15</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8263566"/>
                  </a:ext>
                </a:extLst>
              </a:tr>
            </a:tbl>
          </a:graphicData>
        </a:graphic>
      </p:graphicFrame>
      <p:sp>
        <p:nvSpPr>
          <p:cNvPr id="5" name="Rectangle 4"/>
          <p:cNvSpPr/>
          <p:nvPr/>
        </p:nvSpPr>
        <p:spPr>
          <a:xfrm>
            <a:off x="2004646" y="4413737"/>
            <a:ext cx="9372600" cy="11605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21992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629008"/>
            <a:ext cx="9601196" cy="964661"/>
          </a:xfrm>
        </p:spPr>
        <p:txBody>
          <a:bodyPr/>
          <a:lstStyle/>
          <a:p>
            <a:r>
              <a:rPr lang="fr-FR" dirty="0" smtClean="0">
                <a:solidFill>
                  <a:prstClr val="black">
                    <a:lumMod val="85000"/>
                    <a:lumOff val="15000"/>
                  </a:prstClr>
                </a:solidFill>
                <a:cs typeface="Times New Roman" panose="02020603050405020304" pitchFamily="18" charset="0"/>
              </a:rPr>
              <a:t>3- Résultats</a:t>
            </a:r>
            <a:endParaRPr lang="en-US" dirty="0"/>
          </a:p>
        </p:txBody>
      </p:sp>
      <p:pic>
        <p:nvPicPr>
          <p:cNvPr id="5" name="Image 4"/>
          <p:cNvPicPr>
            <a:picLocks noChangeAspect="1"/>
          </p:cNvPicPr>
          <p:nvPr/>
        </p:nvPicPr>
        <p:blipFill>
          <a:blip r:embed="rId3"/>
          <a:stretch>
            <a:fillRect/>
          </a:stretch>
        </p:blipFill>
        <p:spPr>
          <a:xfrm>
            <a:off x="1424394" y="1501123"/>
            <a:ext cx="9666499" cy="3959151"/>
          </a:xfrm>
          <a:prstGeom prst="rect">
            <a:avLst/>
          </a:prstGeom>
        </p:spPr>
      </p:pic>
      <p:sp>
        <p:nvSpPr>
          <p:cNvPr id="6" name="ZoneTexte 5"/>
          <p:cNvSpPr txBox="1"/>
          <p:nvPr/>
        </p:nvSpPr>
        <p:spPr>
          <a:xfrm>
            <a:off x="6918960" y="3853543"/>
            <a:ext cx="1296423" cy="369332"/>
          </a:xfrm>
          <a:prstGeom prst="rect">
            <a:avLst/>
          </a:prstGeom>
          <a:noFill/>
        </p:spPr>
        <p:txBody>
          <a:bodyPr wrap="square" rtlCol="0">
            <a:spAutoFit/>
          </a:bodyPr>
          <a:lstStyle/>
          <a:p>
            <a:r>
              <a:rPr lang="fr-FR" b="1" dirty="0" smtClean="0">
                <a:solidFill>
                  <a:srgbClr val="FF0000"/>
                </a:solidFill>
              </a:rPr>
              <a:t>P=0,004</a:t>
            </a:r>
            <a:endParaRPr lang="en-US" b="1" dirty="0">
              <a:solidFill>
                <a:srgbClr val="FF0000"/>
              </a:solidFill>
            </a:endParaRPr>
          </a:p>
        </p:txBody>
      </p:sp>
    </p:spTree>
    <p:extLst>
      <p:ext uri="{BB962C8B-B14F-4D97-AF65-F5344CB8AC3E}">
        <p14:creationId xmlns:p14="http://schemas.microsoft.com/office/powerpoint/2010/main" val="2176311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2654179"/>
            <a:ext cx="9601196" cy="1303867"/>
          </a:xfrm>
        </p:spPr>
        <p:txBody>
          <a:bodyPr>
            <a:normAutofit/>
          </a:bodyPr>
          <a:lstStyle/>
          <a:p>
            <a:r>
              <a:rPr lang="fr-FR" sz="3200" dirty="0" smtClean="0">
                <a:latin typeface="Times New Roman" panose="02020603050405020304" pitchFamily="18" charset="0"/>
                <a:cs typeface="Times New Roman" panose="02020603050405020304" pitchFamily="18" charset="0"/>
              </a:rPr>
              <a:t>5-Conclusion </a:t>
            </a:r>
            <a:endParaRPr lang="en-US"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20183" y="-10210"/>
            <a:ext cx="1665287"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211"/>
            <a:ext cx="1665287"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706913" y="4184413"/>
            <a:ext cx="6778174" cy="1985554"/>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oneTexte 15"/>
          <p:cNvSpPr txBox="1">
            <a:spLocks noChangeArrowheads="1"/>
          </p:cNvSpPr>
          <p:nvPr/>
        </p:nvSpPr>
        <p:spPr bwMode="auto">
          <a:xfrm>
            <a:off x="1554480" y="-10211"/>
            <a:ext cx="8965703"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70000"/>
              </a:lnSpc>
              <a:spcBef>
                <a:spcPct val="20000"/>
              </a:spcBef>
              <a:buClr>
                <a:srgbClr val="FF0000"/>
              </a:buClr>
              <a:buSzPct val="170000"/>
              <a:buFont typeface="Wingdings" panose="05000000000000000000" pitchFamily="2" charset="2"/>
              <a:buBlip>
                <a:blip r:embed="rId4"/>
              </a:buBlip>
              <a:defRPr b="1">
                <a:solidFill>
                  <a:srgbClr val="0058B0"/>
                </a:solidFill>
                <a:latin typeface="Trebuchet MS" panose="020B0603020202020204" pitchFamily="34" charset="0"/>
              </a:defRPr>
            </a:lvl1pPr>
            <a:lvl2pPr marL="742950" indent="-285750">
              <a:lnSpc>
                <a:spcPct val="70000"/>
              </a:lnSpc>
              <a:spcBef>
                <a:spcPct val="20000"/>
              </a:spcBef>
              <a:buBlip>
                <a:blip r:embed="rId5"/>
              </a:buBlip>
              <a:defRPr sz="1600">
                <a:solidFill>
                  <a:srgbClr val="0058B0"/>
                </a:solidFill>
                <a:latin typeface="Trebuchet MS" panose="020B0603020202020204" pitchFamily="34" charset="0"/>
              </a:defRPr>
            </a:lvl2pPr>
            <a:lvl3pPr marL="1143000" indent="-228600">
              <a:lnSpc>
                <a:spcPct val="70000"/>
              </a:lnSpc>
              <a:spcBef>
                <a:spcPct val="20000"/>
              </a:spcBef>
              <a:buClr>
                <a:srgbClr val="FF0000"/>
              </a:buClr>
              <a:buFont typeface="Wingdings" panose="05000000000000000000" pitchFamily="2" charset="2"/>
              <a:buChar char="ü"/>
              <a:defRPr sz="1400">
                <a:solidFill>
                  <a:srgbClr val="0058B0"/>
                </a:solidFill>
                <a:latin typeface="Trebuchet MS" panose="020B0603020202020204" pitchFamily="34" charset="0"/>
              </a:defRPr>
            </a:lvl3pPr>
            <a:lvl4pPr marL="1600200" indent="-228600">
              <a:lnSpc>
                <a:spcPct val="70000"/>
              </a:lnSpc>
              <a:spcBef>
                <a:spcPct val="20000"/>
              </a:spcBef>
              <a:buClr>
                <a:srgbClr val="FF0000"/>
              </a:buClr>
              <a:buFont typeface="Wingdings" panose="05000000000000000000" pitchFamily="2" charset="2"/>
              <a:buChar char="ü"/>
              <a:defRPr sz="1400">
                <a:solidFill>
                  <a:srgbClr val="0058B0"/>
                </a:solidFill>
                <a:latin typeface="Trebuchet MS" panose="020B0603020202020204" pitchFamily="34" charset="0"/>
              </a:defRPr>
            </a:lvl4pPr>
            <a:lvl5pPr marL="2057400" indent="-228600">
              <a:lnSpc>
                <a:spcPct val="70000"/>
              </a:lnSpc>
              <a:spcBef>
                <a:spcPct val="20000"/>
              </a:spcBef>
              <a:buClr>
                <a:srgbClr val="FF0000"/>
              </a:buClr>
              <a:buFont typeface="Wingdings" panose="05000000000000000000" pitchFamily="2" charset="2"/>
              <a:buChar char="ü"/>
              <a:defRPr sz="1400">
                <a:solidFill>
                  <a:srgbClr val="0058B0"/>
                </a:solidFill>
                <a:latin typeface="Trebuchet MS" panose="020B0603020202020204" pitchFamily="34" charset="0"/>
              </a:defRPr>
            </a:lvl5pPr>
            <a:lvl6pPr marL="2514600" indent="-228600" eaLnBrk="0" fontAlgn="base" hangingPunct="0">
              <a:lnSpc>
                <a:spcPct val="70000"/>
              </a:lnSpc>
              <a:spcBef>
                <a:spcPct val="20000"/>
              </a:spcBef>
              <a:spcAft>
                <a:spcPct val="0"/>
              </a:spcAft>
              <a:buClr>
                <a:srgbClr val="FF0000"/>
              </a:buClr>
              <a:buFont typeface="Wingdings" panose="05000000000000000000" pitchFamily="2" charset="2"/>
              <a:buChar char="ü"/>
              <a:defRPr sz="1400">
                <a:solidFill>
                  <a:srgbClr val="0058B0"/>
                </a:solidFill>
                <a:latin typeface="Trebuchet MS" panose="020B0603020202020204" pitchFamily="34" charset="0"/>
              </a:defRPr>
            </a:lvl6pPr>
            <a:lvl7pPr marL="2971800" indent="-228600" eaLnBrk="0" fontAlgn="base" hangingPunct="0">
              <a:lnSpc>
                <a:spcPct val="70000"/>
              </a:lnSpc>
              <a:spcBef>
                <a:spcPct val="20000"/>
              </a:spcBef>
              <a:spcAft>
                <a:spcPct val="0"/>
              </a:spcAft>
              <a:buClr>
                <a:srgbClr val="FF0000"/>
              </a:buClr>
              <a:buFont typeface="Wingdings" panose="05000000000000000000" pitchFamily="2" charset="2"/>
              <a:buChar char="ü"/>
              <a:defRPr sz="1400">
                <a:solidFill>
                  <a:srgbClr val="0058B0"/>
                </a:solidFill>
                <a:latin typeface="Trebuchet MS" panose="020B0603020202020204" pitchFamily="34" charset="0"/>
              </a:defRPr>
            </a:lvl7pPr>
            <a:lvl8pPr marL="3429000" indent="-228600" eaLnBrk="0" fontAlgn="base" hangingPunct="0">
              <a:lnSpc>
                <a:spcPct val="70000"/>
              </a:lnSpc>
              <a:spcBef>
                <a:spcPct val="20000"/>
              </a:spcBef>
              <a:spcAft>
                <a:spcPct val="0"/>
              </a:spcAft>
              <a:buClr>
                <a:srgbClr val="FF0000"/>
              </a:buClr>
              <a:buFont typeface="Wingdings" panose="05000000000000000000" pitchFamily="2" charset="2"/>
              <a:buChar char="ü"/>
              <a:defRPr sz="1400">
                <a:solidFill>
                  <a:srgbClr val="0058B0"/>
                </a:solidFill>
                <a:latin typeface="Trebuchet MS" panose="020B0603020202020204" pitchFamily="34" charset="0"/>
              </a:defRPr>
            </a:lvl8pPr>
            <a:lvl9pPr marL="3886200" indent="-228600" eaLnBrk="0" fontAlgn="base" hangingPunct="0">
              <a:lnSpc>
                <a:spcPct val="70000"/>
              </a:lnSpc>
              <a:spcBef>
                <a:spcPct val="20000"/>
              </a:spcBef>
              <a:spcAft>
                <a:spcPct val="0"/>
              </a:spcAft>
              <a:buClr>
                <a:srgbClr val="FF0000"/>
              </a:buClr>
              <a:buFont typeface="Wingdings" panose="05000000000000000000" pitchFamily="2" charset="2"/>
              <a:buChar char="ü"/>
              <a:defRPr sz="1400">
                <a:solidFill>
                  <a:srgbClr val="0058B0"/>
                </a:solidFill>
                <a:latin typeface="Trebuchet MS" panose="020B0603020202020204" pitchFamily="34" charset="0"/>
              </a:defRPr>
            </a:lvl9pPr>
          </a:lstStyle>
          <a:p>
            <a:pPr algn="ctr">
              <a:lnSpc>
                <a:spcPct val="100000"/>
              </a:lnSpc>
              <a:spcBef>
                <a:spcPct val="0"/>
              </a:spcBef>
              <a:buClrTx/>
              <a:buSzTx/>
              <a:buFontTx/>
              <a:buNone/>
            </a:pPr>
            <a:r>
              <a:rPr lang="fr-FR" altLang="en-US" sz="1200" dirty="0">
                <a:solidFill>
                  <a:schemeClr val="tx1"/>
                </a:solidFill>
              </a:rPr>
              <a:t>7èmes  Journées Européennes de la Société de Cardiologie du Burkina Faso</a:t>
            </a:r>
          </a:p>
        </p:txBody>
      </p:sp>
      <p:sp>
        <p:nvSpPr>
          <p:cNvPr id="9" name="ZoneTexte 8"/>
          <p:cNvSpPr txBox="1"/>
          <p:nvPr/>
        </p:nvSpPr>
        <p:spPr>
          <a:xfrm>
            <a:off x="3693907" y="6396335"/>
            <a:ext cx="5062537" cy="461665"/>
          </a:xfrm>
          <a:prstGeom prst="rect">
            <a:avLst/>
          </a:prstGeom>
          <a:solidFill>
            <a:schemeClr val="bg1"/>
          </a:solidFill>
        </p:spPr>
        <p:txBody>
          <a:bodyPr>
            <a:spAutoFit/>
          </a:bodyPr>
          <a:lstStyle/>
          <a:p>
            <a:pPr algn="ctr">
              <a:defRPr/>
            </a:pPr>
            <a:r>
              <a:rPr lang="fr-FR" sz="1200" dirty="0">
                <a:solidFill>
                  <a:srgbClr val="00B0F0"/>
                </a:solidFill>
                <a:latin typeface="Times New Roman" panose="02020603050405020304" pitchFamily="18" charset="0"/>
                <a:cs typeface="Times New Roman" panose="02020603050405020304" pitchFamily="18" charset="0"/>
              </a:rPr>
              <a:t>Cœur-Vaisseaux et infections</a:t>
            </a:r>
          </a:p>
          <a:p>
            <a:pPr algn="ctr">
              <a:defRPr/>
            </a:pPr>
            <a:r>
              <a:rPr lang="fr-FR" sz="1200" dirty="0">
                <a:solidFill>
                  <a:srgbClr val="00B0F0"/>
                </a:solidFill>
                <a:latin typeface="Times New Roman" panose="02020603050405020304" pitchFamily="18" charset="0"/>
                <a:cs typeface="Times New Roman" panose="02020603050405020304" pitchFamily="18" charset="0"/>
              </a:rPr>
              <a:t>27-28-29 octobre 2021 </a:t>
            </a:r>
            <a:endParaRPr lang="en-US" sz="12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275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en-US" dirty="0"/>
          </a:p>
        </p:txBody>
      </p:sp>
      <p:sp>
        <p:nvSpPr>
          <p:cNvPr id="3" name="Espace réservé du contenu 2"/>
          <p:cNvSpPr>
            <a:spLocks noGrp="1"/>
          </p:cNvSpPr>
          <p:nvPr>
            <p:ph idx="1"/>
          </p:nvPr>
        </p:nvSpPr>
        <p:spPr/>
        <p:txBody>
          <a:bodyPr>
            <a:normAutofit/>
          </a:bodyPr>
          <a:lstStyle/>
          <a:p>
            <a:pPr marL="0" indent="0">
              <a:buNone/>
            </a:pPr>
            <a:r>
              <a:rPr lang="fr-FR" dirty="0">
                <a:ea typeface="Calibri" panose="020F0502020204030204" pitchFamily="34" charset="0"/>
              </a:rPr>
              <a:t>L’arrivée dans les délais de thrombolyse dans un centre de référence ne modifie pas le pronostic </a:t>
            </a:r>
            <a:r>
              <a:rPr lang="fr-FR" dirty="0" err="1">
                <a:ea typeface="Calibri" panose="020F0502020204030204" pitchFamily="34" charset="0"/>
              </a:rPr>
              <a:t>intrahospitalier</a:t>
            </a:r>
            <a:r>
              <a:rPr lang="fr-FR" dirty="0">
                <a:ea typeface="Calibri" panose="020F0502020204030204" pitchFamily="34" charset="0"/>
              </a:rPr>
              <a:t> des patients admis pour SCA ST+. Cependant, une prise en charge initiale dans un centre de santé </a:t>
            </a:r>
            <a:r>
              <a:rPr lang="fr-FR" dirty="0" smtClean="0">
                <a:ea typeface="Calibri" panose="020F0502020204030204" pitchFamily="34" charset="0"/>
              </a:rPr>
              <a:t>de promotion sociale</a:t>
            </a:r>
            <a:r>
              <a:rPr lang="fr-FR" dirty="0" smtClean="0">
                <a:ea typeface="Calibri" panose="020F0502020204030204" pitchFamily="34" charset="0"/>
              </a:rPr>
              <a:t> </a:t>
            </a:r>
            <a:r>
              <a:rPr lang="fr-FR" dirty="0">
                <a:ea typeface="Calibri" panose="020F0502020204030204" pitchFamily="34" charset="0"/>
              </a:rPr>
              <a:t>réduit significativement la survie</a:t>
            </a:r>
            <a:r>
              <a:rPr lang="fr-FR" dirty="0" smtClean="0">
                <a:ea typeface="Calibri" panose="020F0502020204030204" pitchFamily="34" charset="0"/>
              </a:rPr>
              <a:t>.</a:t>
            </a:r>
          </a:p>
          <a:p>
            <a:pPr marL="0" indent="0">
              <a:buNone/>
            </a:pPr>
            <a:r>
              <a:rPr lang="fr-FR" dirty="0" smtClean="0"/>
              <a:t>L’organisation pyramidale de notre système de santé où les patients doivent y entrer par la base qui est le CSPS  doit être am</a:t>
            </a:r>
            <a:r>
              <a:rPr lang="fr-FR" dirty="0"/>
              <a:t>é</a:t>
            </a:r>
            <a:r>
              <a:rPr lang="fr-FR" dirty="0" smtClean="0"/>
              <a:t>liorer pour ce type de pathologie ou le temps est précieux pour la survie.</a:t>
            </a:r>
          </a:p>
          <a:p>
            <a:pPr marL="0" indent="0">
              <a:buNone/>
            </a:pPr>
            <a:endParaRPr lang="en-US" sz="2000" dirty="0"/>
          </a:p>
        </p:txBody>
      </p:sp>
    </p:spTree>
    <p:extLst>
      <p:ext uri="{BB962C8B-B14F-4D97-AF65-F5344CB8AC3E}">
        <p14:creationId xmlns:p14="http://schemas.microsoft.com/office/powerpoint/2010/main" val="3516124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3486" y="3022282"/>
            <a:ext cx="9601196" cy="759625"/>
          </a:xfrm>
        </p:spPr>
        <p:txBody>
          <a:bodyPr>
            <a:normAutofit fontScale="90000"/>
          </a:bodyPr>
          <a:lstStyle/>
          <a:p>
            <a:r>
              <a:rPr lang="fr-FR" dirty="0" smtClean="0">
                <a:latin typeface="Times New Roman" panose="02020603050405020304" pitchFamily="18" charset="0"/>
                <a:cs typeface="Times New Roman" panose="02020603050405020304" pitchFamily="18" charset="0"/>
              </a:rPr>
              <a:t>Introduction-Objectifs</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20183" y="-10210"/>
            <a:ext cx="1665287"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211"/>
            <a:ext cx="1665287"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5"/>
          <p:cNvSpPr txBox="1">
            <a:spLocks noChangeArrowheads="1"/>
          </p:cNvSpPr>
          <p:nvPr/>
        </p:nvSpPr>
        <p:spPr bwMode="auto">
          <a:xfrm>
            <a:off x="1554480" y="-10211"/>
            <a:ext cx="8965703"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70000"/>
              </a:lnSpc>
              <a:spcBef>
                <a:spcPct val="20000"/>
              </a:spcBef>
              <a:buClr>
                <a:srgbClr val="FF0000"/>
              </a:buClr>
              <a:buSzPct val="170000"/>
              <a:buFont typeface="Wingdings" panose="05000000000000000000" pitchFamily="2" charset="2"/>
              <a:buBlip>
                <a:blip r:embed="rId3"/>
              </a:buBlip>
              <a:defRPr b="1">
                <a:solidFill>
                  <a:srgbClr val="0058B0"/>
                </a:solidFill>
                <a:latin typeface="Trebuchet MS" panose="020B0603020202020204" pitchFamily="34" charset="0"/>
              </a:defRPr>
            </a:lvl1pPr>
            <a:lvl2pPr marL="742950" indent="-285750">
              <a:lnSpc>
                <a:spcPct val="70000"/>
              </a:lnSpc>
              <a:spcBef>
                <a:spcPct val="20000"/>
              </a:spcBef>
              <a:buBlip>
                <a:blip r:embed="rId4"/>
              </a:buBlip>
              <a:defRPr sz="1600">
                <a:solidFill>
                  <a:srgbClr val="0058B0"/>
                </a:solidFill>
                <a:latin typeface="Trebuchet MS" panose="020B0603020202020204" pitchFamily="34" charset="0"/>
              </a:defRPr>
            </a:lvl2pPr>
            <a:lvl3pPr marL="1143000" indent="-228600">
              <a:lnSpc>
                <a:spcPct val="70000"/>
              </a:lnSpc>
              <a:spcBef>
                <a:spcPct val="20000"/>
              </a:spcBef>
              <a:buClr>
                <a:srgbClr val="FF0000"/>
              </a:buClr>
              <a:buFont typeface="Wingdings" panose="05000000000000000000" pitchFamily="2" charset="2"/>
              <a:buChar char="ü"/>
              <a:defRPr sz="1400">
                <a:solidFill>
                  <a:srgbClr val="0058B0"/>
                </a:solidFill>
                <a:latin typeface="Trebuchet MS" panose="020B0603020202020204" pitchFamily="34" charset="0"/>
              </a:defRPr>
            </a:lvl3pPr>
            <a:lvl4pPr marL="1600200" indent="-228600">
              <a:lnSpc>
                <a:spcPct val="70000"/>
              </a:lnSpc>
              <a:spcBef>
                <a:spcPct val="20000"/>
              </a:spcBef>
              <a:buClr>
                <a:srgbClr val="FF0000"/>
              </a:buClr>
              <a:buFont typeface="Wingdings" panose="05000000000000000000" pitchFamily="2" charset="2"/>
              <a:buChar char="ü"/>
              <a:defRPr sz="1400">
                <a:solidFill>
                  <a:srgbClr val="0058B0"/>
                </a:solidFill>
                <a:latin typeface="Trebuchet MS" panose="020B0603020202020204" pitchFamily="34" charset="0"/>
              </a:defRPr>
            </a:lvl4pPr>
            <a:lvl5pPr marL="2057400" indent="-228600">
              <a:lnSpc>
                <a:spcPct val="70000"/>
              </a:lnSpc>
              <a:spcBef>
                <a:spcPct val="20000"/>
              </a:spcBef>
              <a:buClr>
                <a:srgbClr val="FF0000"/>
              </a:buClr>
              <a:buFont typeface="Wingdings" panose="05000000000000000000" pitchFamily="2" charset="2"/>
              <a:buChar char="ü"/>
              <a:defRPr sz="1400">
                <a:solidFill>
                  <a:srgbClr val="0058B0"/>
                </a:solidFill>
                <a:latin typeface="Trebuchet MS" panose="020B0603020202020204" pitchFamily="34" charset="0"/>
              </a:defRPr>
            </a:lvl5pPr>
            <a:lvl6pPr marL="2514600" indent="-228600" eaLnBrk="0" fontAlgn="base" hangingPunct="0">
              <a:lnSpc>
                <a:spcPct val="70000"/>
              </a:lnSpc>
              <a:spcBef>
                <a:spcPct val="20000"/>
              </a:spcBef>
              <a:spcAft>
                <a:spcPct val="0"/>
              </a:spcAft>
              <a:buClr>
                <a:srgbClr val="FF0000"/>
              </a:buClr>
              <a:buFont typeface="Wingdings" panose="05000000000000000000" pitchFamily="2" charset="2"/>
              <a:buChar char="ü"/>
              <a:defRPr sz="1400">
                <a:solidFill>
                  <a:srgbClr val="0058B0"/>
                </a:solidFill>
                <a:latin typeface="Trebuchet MS" panose="020B0603020202020204" pitchFamily="34" charset="0"/>
              </a:defRPr>
            </a:lvl6pPr>
            <a:lvl7pPr marL="2971800" indent="-228600" eaLnBrk="0" fontAlgn="base" hangingPunct="0">
              <a:lnSpc>
                <a:spcPct val="70000"/>
              </a:lnSpc>
              <a:spcBef>
                <a:spcPct val="20000"/>
              </a:spcBef>
              <a:spcAft>
                <a:spcPct val="0"/>
              </a:spcAft>
              <a:buClr>
                <a:srgbClr val="FF0000"/>
              </a:buClr>
              <a:buFont typeface="Wingdings" panose="05000000000000000000" pitchFamily="2" charset="2"/>
              <a:buChar char="ü"/>
              <a:defRPr sz="1400">
                <a:solidFill>
                  <a:srgbClr val="0058B0"/>
                </a:solidFill>
                <a:latin typeface="Trebuchet MS" panose="020B0603020202020204" pitchFamily="34" charset="0"/>
              </a:defRPr>
            </a:lvl7pPr>
            <a:lvl8pPr marL="3429000" indent="-228600" eaLnBrk="0" fontAlgn="base" hangingPunct="0">
              <a:lnSpc>
                <a:spcPct val="70000"/>
              </a:lnSpc>
              <a:spcBef>
                <a:spcPct val="20000"/>
              </a:spcBef>
              <a:spcAft>
                <a:spcPct val="0"/>
              </a:spcAft>
              <a:buClr>
                <a:srgbClr val="FF0000"/>
              </a:buClr>
              <a:buFont typeface="Wingdings" panose="05000000000000000000" pitchFamily="2" charset="2"/>
              <a:buChar char="ü"/>
              <a:defRPr sz="1400">
                <a:solidFill>
                  <a:srgbClr val="0058B0"/>
                </a:solidFill>
                <a:latin typeface="Trebuchet MS" panose="020B0603020202020204" pitchFamily="34" charset="0"/>
              </a:defRPr>
            </a:lvl8pPr>
            <a:lvl9pPr marL="3886200" indent="-228600" eaLnBrk="0" fontAlgn="base" hangingPunct="0">
              <a:lnSpc>
                <a:spcPct val="70000"/>
              </a:lnSpc>
              <a:spcBef>
                <a:spcPct val="20000"/>
              </a:spcBef>
              <a:spcAft>
                <a:spcPct val="0"/>
              </a:spcAft>
              <a:buClr>
                <a:srgbClr val="FF0000"/>
              </a:buClr>
              <a:buFont typeface="Wingdings" panose="05000000000000000000" pitchFamily="2" charset="2"/>
              <a:buChar char="ü"/>
              <a:defRPr sz="1400">
                <a:solidFill>
                  <a:srgbClr val="0058B0"/>
                </a:solidFill>
                <a:latin typeface="Trebuchet MS" panose="020B0603020202020204" pitchFamily="34" charset="0"/>
              </a:defRPr>
            </a:lvl9pPr>
          </a:lstStyle>
          <a:p>
            <a:pPr algn="ctr">
              <a:lnSpc>
                <a:spcPct val="100000"/>
              </a:lnSpc>
              <a:spcBef>
                <a:spcPct val="0"/>
              </a:spcBef>
              <a:buClrTx/>
              <a:buSzTx/>
              <a:buFontTx/>
              <a:buNone/>
            </a:pPr>
            <a:r>
              <a:rPr lang="fr-FR" altLang="en-US" sz="1200" dirty="0">
                <a:solidFill>
                  <a:schemeClr val="tx1"/>
                </a:solidFill>
              </a:rPr>
              <a:t>7èmes  Journées Européennes de la Société de Cardiologie du Burkina Faso</a:t>
            </a:r>
          </a:p>
        </p:txBody>
      </p:sp>
      <p:sp>
        <p:nvSpPr>
          <p:cNvPr id="14" name="ZoneTexte 13"/>
          <p:cNvSpPr txBox="1"/>
          <p:nvPr/>
        </p:nvSpPr>
        <p:spPr>
          <a:xfrm>
            <a:off x="3682815" y="6306568"/>
            <a:ext cx="5062537" cy="461665"/>
          </a:xfrm>
          <a:prstGeom prst="rect">
            <a:avLst/>
          </a:prstGeom>
          <a:solidFill>
            <a:schemeClr val="bg1"/>
          </a:solidFill>
        </p:spPr>
        <p:txBody>
          <a:bodyPr>
            <a:spAutoFit/>
          </a:bodyPr>
          <a:lstStyle/>
          <a:p>
            <a:pPr algn="ctr">
              <a:defRPr/>
            </a:pPr>
            <a:r>
              <a:rPr lang="fr-FR" sz="1200" dirty="0">
                <a:solidFill>
                  <a:srgbClr val="00B0F0"/>
                </a:solidFill>
                <a:latin typeface="Times New Roman" panose="02020603050405020304" pitchFamily="18" charset="0"/>
                <a:cs typeface="Times New Roman" panose="02020603050405020304" pitchFamily="18" charset="0"/>
              </a:rPr>
              <a:t>Cœur-Vaisseaux et infections</a:t>
            </a:r>
          </a:p>
          <a:p>
            <a:pPr algn="ctr">
              <a:defRPr/>
            </a:pPr>
            <a:r>
              <a:rPr lang="fr-FR" sz="1200" dirty="0">
                <a:solidFill>
                  <a:srgbClr val="00B0F0"/>
                </a:solidFill>
                <a:latin typeface="Times New Roman" panose="02020603050405020304" pitchFamily="18" charset="0"/>
                <a:cs typeface="Times New Roman" panose="02020603050405020304" pitchFamily="18" charset="0"/>
              </a:rPr>
              <a:t>27-28-29 octobre 2021 </a:t>
            </a:r>
            <a:endParaRPr lang="en-US" sz="12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4597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2"/>
            <a:ext cx="9601196" cy="759625"/>
          </a:xfrm>
        </p:spPr>
        <p:txBody>
          <a:bodyPr>
            <a:normAutofit fontScale="90000"/>
          </a:bodyPr>
          <a:lstStyle/>
          <a:p>
            <a:r>
              <a:rPr lang="fr-FR" dirty="0" smtClean="0">
                <a:latin typeface="Times New Roman" panose="02020603050405020304" pitchFamily="18" charset="0"/>
                <a:cs typeface="Times New Roman" panose="02020603050405020304" pitchFamily="18" charset="0"/>
              </a:rPr>
              <a:t>Introduction-Objectifs</a:t>
            </a:r>
            <a:endParaRPr lang="en-US" dirty="0">
              <a:latin typeface="Times New Roman" panose="02020603050405020304" pitchFamily="18" charset="0"/>
              <a:cs typeface="Times New Roman" panose="02020603050405020304" pitchFamily="18" charset="0"/>
            </a:endParaRPr>
          </a:p>
        </p:txBody>
      </p:sp>
      <p:sp>
        <p:nvSpPr>
          <p:cNvPr id="3" name="Rectangle 2"/>
          <p:cNvSpPr/>
          <p:nvPr/>
        </p:nvSpPr>
        <p:spPr>
          <a:xfrm>
            <a:off x="826478" y="1741757"/>
            <a:ext cx="10884876" cy="3739485"/>
          </a:xfrm>
          <a:prstGeom prst="rect">
            <a:avLst/>
          </a:prstGeom>
        </p:spPr>
        <p:txBody>
          <a:bodyPr wrap="square">
            <a:spAutoFit/>
          </a:bodyPr>
          <a:lstStyle/>
          <a:p>
            <a:pPr marL="285750" indent="-285750">
              <a:lnSpc>
                <a:spcPct val="150000"/>
              </a:lnSpc>
              <a:buFont typeface="Wingdings" panose="05000000000000000000" pitchFamily="2" charset="2"/>
              <a:buChar char="Ø"/>
            </a:pPr>
            <a:r>
              <a:rPr lang="fr-FR" sz="2800" dirty="0">
                <a:ea typeface="Calibri" panose="020F0502020204030204" pitchFamily="34" charset="0"/>
              </a:rPr>
              <a:t> </a:t>
            </a:r>
            <a:r>
              <a:rPr lang="fr-FR" sz="2800" dirty="0" smtClean="0">
                <a:ea typeface="Calibri" panose="020F0502020204030204" pitchFamily="34" charset="0"/>
              </a:rPr>
              <a:t>    </a:t>
            </a:r>
            <a:r>
              <a:rPr lang="fr-FR" sz="2600" dirty="0" smtClean="0">
                <a:ea typeface="Calibri" panose="020F0502020204030204" pitchFamily="34" charset="0"/>
              </a:rPr>
              <a:t>Mortalité </a:t>
            </a:r>
            <a:r>
              <a:rPr lang="fr-FR" sz="2600" dirty="0">
                <a:ea typeface="Calibri" panose="020F0502020204030204" pitchFamily="34" charset="0"/>
              </a:rPr>
              <a:t>liée à la maladie coronaire </a:t>
            </a:r>
            <a:r>
              <a:rPr lang="fr-FR" sz="2600" dirty="0" smtClean="0">
                <a:ea typeface="Calibri" panose="020F0502020204030204" pitchFamily="34" charset="0"/>
              </a:rPr>
              <a:t>aigue ces 30 dernières </a:t>
            </a:r>
            <a:r>
              <a:rPr lang="fr-FR" sz="2600" dirty="0">
                <a:ea typeface="Calibri" panose="020F0502020204030204" pitchFamily="34" charset="0"/>
              </a:rPr>
              <a:t>années en occident </a:t>
            </a:r>
            <a:r>
              <a:rPr lang="fr-FR" sz="2600" dirty="0" smtClean="0">
                <a:ea typeface="Calibri" panose="020F0502020204030204" pitchFamily="34" charset="0"/>
              </a:rPr>
              <a:t>: PEC </a:t>
            </a:r>
            <a:r>
              <a:rPr lang="fr-FR" sz="2600" dirty="0">
                <a:ea typeface="Calibri" panose="020F0502020204030204" pitchFamily="34" charset="0"/>
              </a:rPr>
              <a:t>précoce </a:t>
            </a:r>
            <a:r>
              <a:rPr lang="fr-FR" sz="2600" dirty="0" smtClean="0">
                <a:ea typeface="Calibri" panose="020F0502020204030204" pitchFamily="34" charset="0"/>
              </a:rPr>
              <a:t>et adéquate du SCA ST+</a:t>
            </a:r>
          </a:p>
          <a:p>
            <a:pPr marL="285750" indent="-285750">
              <a:lnSpc>
                <a:spcPct val="150000"/>
              </a:lnSpc>
              <a:buFont typeface="Wingdings" panose="05000000000000000000" pitchFamily="2" charset="2"/>
              <a:buChar char="Ø"/>
            </a:pPr>
            <a:r>
              <a:rPr lang="fr-FR" sz="2600" dirty="0" smtClean="0">
                <a:ea typeface="Calibri" panose="020F0502020204030204" pitchFamily="34" charset="0"/>
              </a:rPr>
              <a:t>Prévalence</a:t>
            </a:r>
            <a:r>
              <a:rPr lang="fr-FR" sz="2600" dirty="0">
                <a:ea typeface="Calibri" panose="020F0502020204030204" pitchFamily="34" charset="0"/>
              </a:rPr>
              <a:t>,  </a:t>
            </a:r>
            <a:r>
              <a:rPr lang="fr-FR" sz="2600" dirty="0" smtClean="0">
                <a:ea typeface="Calibri" panose="020F0502020204030204" pitchFamily="34" charset="0"/>
              </a:rPr>
              <a:t>morbi-mortalité de la maladie coronaire en ASS en</a:t>
            </a:r>
          </a:p>
          <a:p>
            <a:pPr marL="285750" indent="-285750">
              <a:lnSpc>
                <a:spcPct val="150000"/>
              </a:lnSpc>
              <a:buFont typeface="Wingdings" panose="05000000000000000000" pitchFamily="2" charset="2"/>
              <a:buChar char="Ø"/>
            </a:pPr>
            <a:r>
              <a:rPr lang="fr-FR" sz="2600" dirty="0" smtClean="0">
                <a:ea typeface="Calibri" panose="020F0502020204030204" pitchFamily="34" charset="0"/>
              </a:rPr>
              <a:t> Délai de PEC au BF allongé (</a:t>
            </a:r>
            <a:r>
              <a:rPr lang="fr-FR" sz="2600" dirty="0" err="1" smtClean="0">
                <a:ea typeface="Calibri" panose="020F0502020204030204" pitchFamily="34" charset="0"/>
              </a:rPr>
              <a:t>Yaméogo</a:t>
            </a:r>
            <a:r>
              <a:rPr lang="fr-FR" sz="2600" dirty="0" smtClean="0">
                <a:ea typeface="Calibri" panose="020F0502020204030204" pitchFamily="34" charset="0"/>
              </a:rPr>
              <a:t>  NV  </a:t>
            </a:r>
            <a:r>
              <a:rPr lang="da-DK" sz="2600" dirty="0" smtClean="0">
                <a:solidFill>
                  <a:srgbClr val="00B0F0"/>
                </a:solidFill>
              </a:rPr>
              <a:t>PAMJ 2012</a:t>
            </a:r>
            <a:r>
              <a:rPr lang="da-DK" sz="2600" dirty="0">
                <a:solidFill>
                  <a:srgbClr val="00B0F0"/>
                </a:solidFill>
              </a:rPr>
              <a:t>; 13: </a:t>
            </a:r>
            <a:r>
              <a:rPr lang="da-DK" sz="2600" dirty="0" smtClean="0">
                <a:solidFill>
                  <a:srgbClr val="00B0F0"/>
                </a:solidFill>
              </a:rPr>
              <a:t>90 </a:t>
            </a:r>
            <a:r>
              <a:rPr lang="fr-FR" sz="2600" dirty="0">
                <a:ea typeface="Calibri" panose="020F0502020204030204" pitchFamily="34" charset="0"/>
              </a:rPr>
              <a:t>)</a:t>
            </a:r>
          </a:p>
          <a:p>
            <a:pPr marL="285750" indent="-285750">
              <a:lnSpc>
                <a:spcPct val="150000"/>
              </a:lnSpc>
              <a:buFont typeface="Wingdings" panose="05000000000000000000" pitchFamily="2" charset="2"/>
              <a:buChar char="Ø"/>
            </a:pPr>
            <a:r>
              <a:rPr lang="fr-FR" sz="2600" dirty="0" smtClean="0"/>
              <a:t>Un délai optimal de prise en charge apporte t’il un bénéfice au patient?</a:t>
            </a:r>
          </a:p>
          <a:p>
            <a:pPr marL="285750" indent="-285750">
              <a:lnSpc>
                <a:spcPct val="150000"/>
              </a:lnSpc>
              <a:buFont typeface="Wingdings" panose="05000000000000000000" pitchFamily="2" charset="2"/>
              <a:buChar char="Ø"/>
            </a:pPr>
            <a:r>
              <a:rPr lang="fr-FR" sz="2600" dirty="0" smtClean="0"/>
              <a:t>Quel est l’impact du parcours de soin du patient sur le pronostic intrahospitalier? </a:t>
            </a:r>
            <a:endParaRPr lang="en-US" sz="2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20183" y="-10210"/>
            <a:ext cx="1665287"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211"/>
            <a:ext cx="1665287"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necteur droit avec flèche 7"/>
          <p:cNvCxnSpPr/>
          <p:nvPr/>
        </p:nvCxnSpPr>
        <p:spPr>
          <a:xfrm>
            <a:off x="1413486" y="1857681"/>
            <a:ext cx="124324" cy="44413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V="1">
            <a:off x="9685145" y="3220903"/>
            <a:ext cx="194957" cy="3623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071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2654179"/>
            <a:ext cx="9601196" cy="1303867"/>
          </a:xfrm>
        </p:spPr>
        <p:txBody>
          <a:bodyPr>
            <a:normAutofit/>
          </a:bodyPr>
          <a:lstStyle/>
          <a:p>
            <a:r>
              <a:rPr lang="fr-FR" sz="3200" b="1" i="1" u="sng" dirty="0" smtClean="0">
                <a:latin typeface="Times New Roman" panose="02020603050405020304" pitchFamily="18" charset="0"/>
                <a:cs typeface="Times New Roman" panose="02020603050405020304" pitchFamily="18" charset="0"/>
              </a:rPr>
              <a:t>2-Matériels et méthodes</a:t>
            </a:r>
            <a:endParaRPr lang="en-US" sz="3200" b="1" i="1" u="sng"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20183" y="-10210"/>
            <a:ext cx="1665287"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211"/>
            <a:ext cx="1665287"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836088" y="3958046"/>
            <a:ext cx="6778174" cy="1985554"/>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oneTexte 15"/>
          <p:cNvSpPr txBox="1">
            <a:spLocks noChangeArrowheads="1"/>
          </p:cNvSpPr>
          <p:nvPr/>
        </p:nvSpPr>
        <p:spPr bwMode="auto">
          <a:xfrm>
            <a:off x="1554480" y="-10211"/>
            <a:ext cx="8965703"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70000"/>
              </a:lnSpc>
              <a:spcBef>
                <a:spcPct val="20000"/>
              </a:spcBef>
              <a:buClr>
                <a:srgbClr val="FF0000"/>
              </a:buClr>
              <a:buSzPct val="170000"/>
              <a:buFont typeface="Wingdings" panose="05000000000000000000" pitchFamily="2" charset="2"/>
              <a:buBlip>
                <a:blip r:embed="rId4"/>
              </a:buBlip>
              <a:defRPr b="1">
                <a:solidFill>
                  <a:srgbClr val="0058B0"/>
                </a:solidFill>
                <a:latin typeface="Trebuchet MS" panose="020B0603020202020204" pitchFamily="34" charset="0"/>
              </a:defRPr>
            </a:lvl1pPr>
            <a:lvl2pPr marL="742950" indent="-285750">
              <a:lnSpc>
                <a:spcPct val="70000"/>
              </a:lnSpc>
              <a:spcBef>
                <a:spcPct val="20000"/>
              </a:spcBef>
              <a:buBlip>
                <a:blip r:embed="rId5"/>
              </a:buBlip>
              <a:defRPr sz="1600">
                <a:solidFill>
                  <a:srgbClr val="0058B0"/>
                </a:solidFill>
                <a:latin typeface="Trebuchet MS" panose="020B0603020202020204" pitchFamily="34" charset="0"/>
              </a:defRPr>
            </a:lvl2pPr>
            <a:lvl3pPr marL="1143000" indent="-228600">
              <a:lnSpc>
                <a:spcPct val="70000"/>
              </a:lnSpc>
              <a:spcBef>
                <a:spcPct val="20000"/>
              </a:spcBef>
              <a:buClr>
                <a:srgbClr val="FF0000"/>
              </a:buClr>
              <a:buFont typeface="Wingdings" panose="05000000000000000000" pitchFamily="2" charset="2"/>
              <a:buChar char="ü"/>
              <a:defRPr sz="1400">
                <a:solidFill>
                  <a:srgbClr val="0058B0"/>
                </a:solidFill>
                <a:latin typeface="Trebuchet MS" panose="020B0603020202020204" pitchFamily="34" charset="0"/>
              </a:defRPr>
            </a:lvl3pPr>
            <a:lvl4pPr marL="1600200" indent="-228600">
              <a:lnSpc>
                <a:spcPct val="70000"/>
              </a:lnSpc>
              <a:spcBef>
                <a:spcPct val="20000"/>
              </a:spcBef>
              <a:buClr>
                <a:srgbClr val="FF0000"/>
              </a:buClr>
              <a:buFont typeface="Wingdings" panose="05000000000000000000" pitchFamily="2" charset="2"/>
              <a:buChar char="ü"/>
              <a:defRPr sz="1400">
                <a:solidFill>
                  <a:srgbClr val="0058B0"/>
                </a:solidFill>
                <a:latin typeface="Trebuchet MS" panose="020B0603020202020204" pitchFamily="34" charset="0"/>
              </a:defRPr>
            </a:lvl4pPr>
            <a:lvl5pPr marL="2057400" indent="-228600">
              <a:lnSpc>
                <a:spcPct val="70000"/>
              </a:lnSpc>
              <a:spcBef>
                <a:spcPct val="20000"/>
              </a:spcBef>
              <a:buClr>
                <a:srgbClr val="FF0000"/>
              </a:buClr>
              <a:buFont typeface="Wingdings" panose="05000000000000000000" pitchFamily="2" charset="2"/>
              <a:buChar char="ü"/>
              <a:defRPr sz="1400">
                <a:solidFill>
                  <a:srgbClr val="0058B0"/>
                </a:solidFill>
                <a:latin typeface="Trebuchet MS" panose="020B0603020202020204" pitchFamily="34" charset="0"/>
              </a:defRPr>
            </a:lvl5pPr>
            <a:lvl6pPr marL="2514600" indent="-228600" eaLnBrk="0" fontAlgn="base" hangingPunct="0">
              <a:lnSpc>
                <a:spcPct val="70000"/>
              </a:lnSpc>
              <a:spcBef>
                <a:spcPct val="20000"/>
              </a:spcBef>
              <a:spcAft>
                <a:spcPct val="0"/>
              </a:spcAft>
              <a:buClr>
                <a:srgbClr val="FF0000"/>
              </a:buClr>
              <a:buFont typeface="Wingdings" panose="05000000000000000000" pitchFamily="2" charset="2"/>
              <a:buChar char="ü"/>
              <a:defRPr sz="1400">
                <a:solidFill>
                  <a:srgbClr val="0058B0"/>
                </a:solidFill>
                <a:latin typeface="Trebuchet MS" panose="020B0603020202020204" pitchFamily="34" charset="0"/>
              </a:defRPr>
            </a:lvl6pPr>
            <a:lvl7pPr marL="2971800" indent="-228600" eaLnBrk="0" fontAlgn="base" hangingPunct="0">
              <a:lnSpc>
                <a:spcPct val="70000"/>
              </a:lnSpc>
              <a:spcBef>
                <a:spcPct val="20000"/>
              </a:spcBef>
              <a:spcAft>
                <a:spcPct val="0"/>
              </a:spcAft>
              <a:buClr>
                <a:srgbClr val="FF0000"/>
              </a:buClr>
              <a:buFont typeface="Wingdings" panose="05000000000000000000" pitchFamily="2" charset="2"/>
              <a:buChar char="ü"/>
              <a:defRPr sz="1400">
                <a:solidFill>
                  <a:srgbClr val="0058B0"/>
                </a:solidFill>
                <a:latin typeface="Trebuchet MS" panose="020B0603020202020204" pitchFamily="34" charset="0"/>
              </a:defRPr>
            </a:lvl7pPr>
            <a:lvl8pPr marL="3429000" indent="-228600" eaLnBrk="0" fontAlgn="base" hangingPunct="0">
              <a:lnSpc>
                <a:spcPct val="70000"/>
              </a:lnSpc>
              <a:spcBef>
                <a:spcPct val="20000"/>
              </a:spcBef>
              <a:spcAft>
                <a:spcPct val="0"/>
              </a:spcAft>
              <a:buClr>
                <a:srgbClr val="FF0000"/>
              </a:buClr>
              <a:buFont typeface="Wingdings" panose="05000000000000000000" pitchFamily="2" charset="2"/>
              <a:buChar char="ü"/>
              <a:defRPr sz="1400">
                <a:solidFill>
                  <a:srgbClr val="0058B0"/>
                </a:solidFill>
                <a:latin typeface="Trebuchet MS" panose="020B0603020202020204" pitchFamily="34" charset="0"/>
              </a:defRPr>
            </a:lvl8pPr>
            <a:lvl9pPr marL="3886200" indent="-228600" eaLnBrk="0" fontAlgn="base" hangingPunct="0">
              <a:lnSpc>
                <a:spcPct val="70000"/>
              </a:lnSpc>
              <a:spcBef>
                <a:spcPct val="20000"/>
              </a:spcBef>
              <a:spcAft>
                <a:spcPct val="0"/>
              </a:spcAft>
              <a:buClr>
                <a:srgbClr val="FF0000"/>
              </a:buClr>
              <a:buFont typeface="Wingdings" panose="05000000000000000000" pitchFamily="2" charset="2"/>
              <a:buChar char="ü"/>
              <a:defRPr sz="1400">
                <a:solidFill>
                  <a:srgbClr val="0058B0"/>
                </a:solidFill>
                <a:latin typeface="Trebuchet MS" panose="020B0603020202020204" pitchFamily="34" charset="0"/>
              </a:defRPr>
            </a:lvl9pPr>
          </a:lstStyle>
          <a:p>
            <a:pPr algn="ctr">
              <a:lnSpc>
                <a:spcPct val="100000"/>
              </a:lnSpc>
              <a:spcBef>
                <a:spcPct val="0"/>
              </a:spcBef>
              <a:buClrTx/>
              <a:buSzTx/>
              <a:buFontTx/>
              <a:buNone/>
            </a:pPr>
            <a:r>
              <a:rPr lang="fr-FR" altLang="en-US" sz="1200" dirty="0">
                <a:solidFill>
                  <a:schemeClr val="tx1"/>
                </a:solidFill>
              </a:rPr>
              <a:t>7èmes  Journées Européennes de la Société de Cardiologie du Burkina Faso</a:t>
            </a:r>
          </a:p>
        </p:txBody>
      </p:sp>
      <p:sp>
        <p:nvSpPr>
          <p:cNvPr id="9" name="ZoneTexte 8"/>
          <p:cNvSpPr txBox="1"/>
          <p:nvPr/>
        </p:nvSpPr>
        <p:spPr>
          <a:xfrm>
            <a:off x="3693907" y="6396335"/>
            <a:ext cx="5062537" cy="461665"/>
          </a:xfrm>
          <a:prstGeom prst="rect">
            <a:avLst/>
          </a:prstGeom>
          <a:solidFill>
            <a:schemeClr val="bg1"/>
          </a:solidFill>
        </p:spPr>
        <p:txBody>
          <a:bodyPr>
            <a:spAutoFit/>
          </a:bodyPr>
          <a:lstStyle/>
          <a:p>
            <a:pPr algn="ctr">
              <a:defRPr/>
            </a:pPr>
            <a:r>
              <a:rPr lang="fr-FR" sz="1200" dirty="0">
                <a:solidFill>
                  <a:srgbClr val="00B0F0"/>
                </a:solidFill>
                <a:latin typeface="Times New Roman" panose="02020603050405020304" pitchFamily="18" charset="0"/>
                <a:cs typeface="Times New Roman" panose="02020603050405020304" pitchFamily="18" charset="0"/>
              </a:rPr>
              <a:t>Cœur-Vaisseaux et infections</a:t>
            </a:r>
          </a:p>
          <a:p>
            <a:pPr algn="ctr">
              <a:defRPr/>
            </a:pPr>
            <a:r>
              <a:rPr lang="fr-FR" sz="1200" dirty="0">
                <a:solidFill>
                  <a:srgbClr val="00B0F0"/>
                </a:solidFill>
                <a:latin typeface="Times New Roman" panose="02020603050405020304" pitchFamily="18" charset="0"/>
                <a:cs typeface="Times New Roman" panose="02020603050405020304" pitchFamily="18" charset="0"/>
              </a:rPr>
              <a:t>27-28-29 octobre 2021 </a:t>
            </a:r>
            <a:endParaRPr lang="en-US" sz="12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5663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i="1" u="sng" dirty="0" smtClean="0">
                <a:latin typeface="Times New Roman" panose="02020603050405020304" pitchFamily="18" charset="0"/>
                <a:cs typeface="Times New Roman" panose="02020603050405020304" pitchFamily="18" charset="0"/>
              </a:rPr>
              <a:t>2-Matériels et méthodes</a:t>
            </a:r>
            <a:endParaRPr lang="en-US" sz="3200" b="1" i="1" u="sng"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1295401" y="2625638"/>
            <a:ext cx="9601196" cy="2769326"/>
          </a:xfrm>
        </p:spPr>
        <p:txBody>
          <a:bodyPr>
            <a:noAutofit/>
          </a:bodyPr>
          <a:lstStyle/>
          <a:p>
            <a:pPr>
              <a:buFont typeface="Wingdings" panose="05000000000000000000" pitchFamily="2" charset="2"/>
              <a:buChar char="Ø"/>
            </a:pPr>
            <a:r>
              <a:rPr lang="fr-FR" dirty="0">
                <a:ea typeface="Calibri" panose="020F0502020204030204" pitchFamily="34" charset="0"/>
              </a:rPr>
              <a:t>E</a:t>
            </a:r>
            <a:r>
              <a:rPr lang="fr-FR" dirty="0" smtClean="0">
                <a:ea typeface="Calibri" panose="020F0502020204030204" pitchFamily="34" charset="0"/>
              </a:rPr>
              <a:t>tude </a:t>
            </a:r>
            <a:r>
              <a:rPr lang="fr-FR" dirty="0">
                <a:ea typeface="Calibri" panose="020F0502020204030204" pitchFamily="34" charset="0"/>
              </a:rPr>
              <a:t>prospective analytique du 1</a:t>
            </a:r>
            <a:r>
              <a:rPr lang="fr-FR" baseline="30000" dirty="0">
                <a:ea typeface="Calibri" panose="020F0502020204030204" pitchFamily="34" charset="0"/>
              </a:rPr>
              <a:t>er</a:t>
            </a:r>
            <a:r>
              <a:rPr lang="fr-FR" dirty="0">
                <a:ea typeface="Calibri" panose="020F0502020204030204" pitchFamily="34" charset="0"/>
              </a:rPr>
              <a:t> Janvier 2019 au 30 Septembre </a:t>
            </a:r>
            <a:r>
              <a:rPr lang="fr-FR" dirty="0" smtClean="0">
                <a:ea typeface="Calibri" panose="020F0502020204030204" pitchFamily="34" charset="0"/>
              </a:rPr>
              <a:t>2021</a:t>
            </a:r>
          </a:p>
          <a:p>
            <a:pPr>
              <a:buFont typeface="Wingdings" panose="05000000000000000000" pitchFamily="2" charset="2"/>
              <a:buChar char="Ø"/>
            </a:pPr>
            <a:r>
              <a:rPr lang="fr-FR" dirty="0" smtClean="0">
                <a:ea typeface="Calibri" panose="020F0502020204030204" pitchFamily="34" charset="0"/>
              </a:rPr>
              <a:t>Cadre :  </a:t>
            </a:r>
            <a:r>
              <a:rPr lang="fr-FR" dirty="0">
                <a:ea typeface="Calibri" panose="020F0502020204030204" pitchFamily="34" charset="0"/>
              </a:rPr>
              <a:t>CHU-B et </a:t>
            </a:r>
            <a:r>
              <a:rPr lang="fr-FR" dirty="0" smtClean="0">
                <a:ea typeface="Calibri" panose="020F0502020204030204" pitchFamily="34" charset="0"/>
              </a:rPr>
              <a:t>YO (Centres de références)</a:t>
            </a:r>
            <a:endParaRPr lang="fr-FR" dirty="0">
              <a:ea typeface="Calibri" panose="020F0502020204030204" pitchFamily="34" charset="0"/>
            </a:endParaRPr>
          </a:p>
          <a:p>
            <a:pPr>
              <a:buFont typeface="Wingdings" panose="05000000000000000000" pitchFamily="2" charset="2"/>
              <a:buChar char="Ø"/>
            </a:pPr>
            <a:r>
              <a:rPr lang="fr-FR" dirty="0" smtClean="0">
                <a:ea typeface="Calibri" panose="020F0502020204030204" pitchFamily="34" charset="0"/>
              </a:rPr>
              <a:t> Inclusion : SCA ST+ (douleur Thoracique d’allure coronaire + Sus décalage ST dans au moins 2 dérivations contiguës</a:t>
            </a:r>
          </a:p>
          <a:p>
            <a:pPr>
              <a:buFont typeface="Wingdings" panose="05000000000000000000" pitchFamily="2" charset="2"/>
              <a:buChar char="Ø"/>
            </a:pPr>
            <a:r>
              <a:rPr lang="fr-FR" dirty="0" smtClean="0">
                <a:ea typeface="Calibri" panose="020F0502020204030204" pitchFamily="34" charset="0"/>
              </a:rPr>
              <a:t>Variables : anthropométriques</a:t>
            </a:r>
            <a:r>
              <a:rPr lang="fr-FR" dirty="0">
                <a:ea typeface="Calibri" panose="020F0502020204030204" pitchFamily="34" charset="0"/>
              </a:rPr>
              <a:t> ; </a:t>
            </a:r>
            <a:r>
              <a:rPr lang="fr-FR" b="1" i="1" dirty="0" smtClean="0">
                <a:solidFill>
                  <a:srgbClr val="FF0000"/>
                </a:solidFill>
                <a:ea typeface="Calibri" panose="020F0502020204030204" pitchFamily="34" charset="0"/>
              </a:rPr>
              <a:t>parcours du patient </a:t>
            </a:r>
            <a:r>
              <a:rPr lang="fr-FR" dirty="0" smtClean="0">
                <a:ea typeface="Calibri" panose="020F0502020204030204" pitchFamily="34" charset="0"/>
              </a:rPr>
              <a:t>, cliniques;  </a:t>
            </a:r>
            <a:r>
              <a:rPr lang="fr-FR" dirty="0">
                <a:ea typeface="Calibri" panose="020F0502020204030204" pitchFamily="34" charset="0"/>
              </a:rPr>
              <a:t>électro-</a:t>
            </a:r>
            <a:r>
              <a:rPr lang="fr-FR" dirty="0" err="1">
                <a:ea typeface="Calibri" panose="020F0502020204030204" pitchFamily="34" charset="0"/>
              </a:rPr>
              <a:t>échocardiographiques</a:t>
            </a:r>
            <a:r>
              <a:rPr lang="fr-FR" dirty="0">
                <a:ea typeface="Calibri" panose="020F0502020204030204" pitchFamily="34" charset="0"/>
              </a:rPr>
              <a:t> </a:t>
            </a:r>
            <a:r>
              <a:rPr lang="fr-FR" dirty="0" smtClean="0">
                <a:ea typeface="Calibri" panose="020F0502020204030204" pitchFamily="34" charset="0"/>
              </a:rPr>
              <a:t>, thrombolyse et évolution (complication, décès)</a:t>
            </a:r>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20183" y="-10210"/>
            <a:ext cx="1665287"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211"/>
            <a:ext cx="1665287"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7128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i="1" u="sng" dirty="0" smtClean="0">
                <a:latin typeface="Times New Roman" panose="02020603050405020304" pitchFamily="18" charset="0"/>
                <a:cs typeface="Times New Roman" panose="02020603050405020304" pitchFamily="18" charset="0"/>
              </a:rPr>
              <a:t>2-Matériels et méthodes</a:t>
            </a:r>
            <a:endParaRPr lang="en-US" sz="3200" b="1" i="1" u="sng" dirty="0">
              <a:latin typeface="Times New Roman" panose="02020603050405020304" pitchFamily="18" charset="0"/>
              <a:cs typeface="Times New Roman" panose="02020603050405020304" pitchFamily="18" charset="0"/>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20183" y="-10210"/>
            <a:ext cx="1665287"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211"/>
            <a:ext cx="1665287"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1295402" y="2616871"/>
            <a:ext cx="2884714" cy="461665"/>
          </a:xfrm>
          <a:prstGeom prst="rect">
            <a:avLst/>
          </a:prstGeom>
          <a:noFill/>
        </p:spPr>
        <p:txBody>
          <a:bodyPr wrap="square" rtlCol="0">
            <a:spAutoFit/>
          </a:bodyPr>
          <a:lstStyle/>
          <a:p>
            <a:r>
              <a:rPr lang="fr-FR" sz="2400" b="1" i="1" u="sng" dirty="0" smtClean="0">
                <a:solidFill>
                  <a:srgbClr val="FF0000"/>
                </a:solidFill>
                <a:ea typeface="Calibri" panose="020F0502020204030204" pitchFamily="34" charset="0"/>
              </a:rPr>
              <a:t>Parcours </a:t>
            </a:r>
            <a:r>
              <a:rPr lang="fr-FR" sz="2400" b="1" i="1" u="sng" dirty="0">
                <a:solidFill>
                  <a:srgbClr val="FF0000"/>
                </a:solidFill>
                <a:ea typeface="Calibri" panose="020F0502020204030204" pitchFamily="34" charset="0"/>
              </a:rPr>
              <a:t>du patient</a:t>
            </a:r>
            <a:endParaRPr lang="en-US" sz="2400" u="sng" dirty="0"/>
          </a:p>
        </p:txBody>
      </p:sp>
      <p:sp>
        <p:nvSpPr>
          <p:cNvPr id="8" name="ZoneTexte 7"/>
          <p:cNvSpPr txBox="1"/>
          <p:nvPr/>
        </p:nvSpPr>
        <p:spPr>
          <a:xfrm>
            <a:off x="4376059" y="2381739"/>
            <a:ext cx="5786844" cy="1938992"/>
          </a:xfrm>
          <a:prstGeom prst="rect">
            <a:avLst/>
          </a:prstGeom>
          <a:noFill/>
        </p:spPr>
        <p:txBody>
          <a:bodyPr wrap="square" rtlCol="0">
            <a:spAutoFit/>
          </a:bodyPr>
          <a:lstStyle/>
          <a:p>
            <a:pPr marL="342900" indent="-342900">
              <a:buFont typeface="Wingdings" panose="05000000000000000000" pitchFamily="2" charset="2"/>
              <a:buChar char="§"/>
            </a:pPr>
            <a:r>
              <a:rPr lang="fr-FR" sz="2400" dirty="0" smtClean="0"/>
              <a:t>Type de centre de santé au 1</a:t>
            </a:r>
            <a:r>
              <a:rPr lang="fr-FR" sz="2400" baseline="30000" dirty="0" smtClean="0"/>
              <a:t>er</a:t>
            </a:r>
            <a:r>
              <a:rPr lang="fr-FR" sz="2400" dirty="0" smtClean="0"/>
              <a:t> contact</a:t>
            </a:r>
          </a:p>
          <a:p>
            <a:pPr marL="342900" indent="-342900">
              <a:buFont typeface="Wingdings" panose="05000000000000000000" pitchFamily="2" charset="2"/>
              <a:buChar char="§"/>
            </a:pPr>
            <a:r>
              <a:rPr lang="fr-FR" sz="2400" dirty="0" smtClean="0"/>
              <a:t>Délai DT-1</a:t>
            </a:r>
            <a:r>
              <a:rPr lang="fr-FR" sz="2400" baseline="30000" dirty="0" smtClean="0"/>
              <a:t>er</a:t>
            </a:r>
            <a:r>
              <a:rPr lang="fr-FR" sz="2400" dirty="0" smtClean="0"/>
              <a:t> contact médical</a:t>
            </a:r>
          </a:p>
          <a:p>
            <a:pPr marL="342900" indent="-342900">
              <a:buFont typeface="Wingdings" panose="05000000000000000000" pitchFamily="2" charset="2"/>
              <a:buChar char="§"/>
            </a:pPr>
            <a:r>
              <a:rPr lang="fr-FR" sz="2400" dirty="0" smtClean="0"/>
              <a:t>Délai DT – 1</a:t>
            </a:r>
            <a:r>
              <a:rPr lang="fr-FR" sz="2400" baseline="30000" dirty="0" smtClean="0"/>
              <a:t>er</a:t>
            </a:r>
            <a:r>
              <a:rPr lang="fr-FR" sz="2400" dirty="0" smtClean="0"/>
              <a:t> ECG </a:t>
            </a:r>
          </a:p>
          <a:p>
            <a:pPr marL="342900" indent="-342900">
              <a:buFont typeface="Wingdings" panose="05000000000000000000" pitchFamily="2" charset="2"/>
              <a:buChar char="§"/>
            </a:pPr>
            <a:r>
              <a:rPr lang="fr-FR" sz="2400" dirty="0" smtClean="0"/>
              <a:t>Délai </a:t>
            </a:r>
            <a:r>
              <a:rPr lang="fr-FR" sz="2400" dirty="0">
                <a:solidFill>
                  <a:prstClr val="black"/>
                </a:solidFill>
              </a:rPr>
              <a:t>DT – </a:t>
            </a:r>
            <a:r>
              <a:rPr lang="fr-FR" sz="2400" dirty="0" smtClean="0"/>
              <a:t>admission au CHU</a:t>
            </a:r>
          </a:p>
          <a:p>
            <a:pPr marL="342900" indent="-342900">
              <a:buFont typeface="Wingdings" panose="05000000000000000000" pitchFamily="2" charset="2"/>
              <a:buChar char="§"/>
            </a:pPr>
            <a:r>
              <a:rPr lang="fr-FR" sz="2400" dirty="0" smtClean="0"/>
              <a:t>Délai DT – </a:t>
            </a:r>
            <a:r>
              <a:rPr lang="fr-FR" sz="2400" dirty="0" smtClean="0"/>
              <a:t>l’admission de </a:t>
            </a:r>
            <a:r>
              <a:rPr lang="fr-FR" sz="2400" dirty="0" err="1" smtClean="0"/>
              <a:t>cadiologie</a:t>
            </a:r>
            <a:endParaRPr lang="en-US" sz="2400" dirty="0"/>
          </a:p>
        </p:txBody>
      </p:sp>
      <p:sp>
        <p:nvSpPr>
          <p:cNvPr id="9" name="ZoneTexte 8"/>
          <p:cNvSpPr txBox="1"/>
          <p:nvPr/>
        </p:nvSpPr>
        <p:spPr>
          <a:xfrm>
            <a:off x="1295402" y="4320731"/>
            <a:ext cx="8619307" cy="1754326"/>
          </a:xfrm>
          <a:prstGeom prst="rect">
            <a:avLst/>
          </a:prstGeom>
          <a:noFill/>
        </p:spPr>
        <p:txBody>
          <a:bodyPr wrap="square" rtlCol="0">
            <a:spAutoFit/>
          </a:bodyPr>
          <a:lstStyle/>
          <a:p>
            <a:pPr>
              <a:lnSpc>
                <a:spcPct val="150000"/>
              </a:lnSpc>
            </a:pPr>
            <a:endParaRPr lang="fr-FR" sz="2400" b="1" i="1" u="sng" dirty="0" smtClean="0">
              <a:solidFill>
                <a:srgbClr val="FF0000"/>
              </a:solidFill>
            </a:endParaRPr>
          </a:p>
          <a:p>
            <a:pPr marL="342900" indent="-342900">
              <a:lnSpc>
                <a:spcPct val="150000"/>
              </a:lnSpc>
              <a:buFont typeface="Wingdings" panose="05000000000000000000" pitchFamily="2" charset="2"/>
              <a:buChar char="§"/>
            </a:pPr>
            <a:r>
              <a:rPr lang="fr-FR" sz="2400" dirty="0" smtClean="0">
                <a:ea typeface="Calibri" panose="020F0502020204030204" pitchFamily="34" charset="0"/>
              </a:rPr>
              <a:t>Analyse  </a:t>
            </a:r>
            <a:r>
              <a:rPr lang="fr-FR" sz="2400" dirty="0">
                <a:ea typeface="Calibri" panose="020F0502020204030204" pitchFamily="34" charset="0"/>
              </a:rPr>
              <a:t>logiciel R. </a:t>
            </a:r>
            <a:endParaRPr lang="fr-FR" sz="2400" dirty="0" smtClean="0">
              <a:ea typeface="Calibri" panose="020F0502020204030204" pitchFamily="34" charset="0"/>
            </a:endParaRPr>
          </a:p>
          <a:p>
            <a:pPr marL="342900" indent="-342900">
              <a:lnSpc>
                <a:spcPct val="150000"/>
              </a:lnSpc>
              <a:buFont typeface="Wingdings" panose="05000000000000000000" pitchFamily="2" charset="2"/>
              <a:buChar char="§"/>
            </a:pPr>
            <a:r>
              <a:rPr lang="fr-FR" sz="2400" dirty="0" smtClean="0">
                <a:ea typeface="Calibri" panose="020F0502020204030204" pitchFamily="34" charset="0"/>
                <a:cs typeface="Times New Roman" panose="02020603050405020304" pitchFamily="18" charset="0"/>
              </a:rPr>
              <a:t>Seuil de significativité Valeur p≤ 0,05</a:t>
            </a:r>
            <a:endParaRPr lang="en-US" sz="2400" dirty="0"/>
          </a:p>
        </p:txBody>
      </p:sp>
    </p:spTree>
    <p:extLst>
      <p:ext uri="{BB962C8B-B14F-4D97-AF65-F5344CB8AC3E}">
        <p14:creationId xmlns:p14="http://schemas.microsoft.com/office/powerpoint/2010/main" val="721927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2654179"/>
            <a:ext cx="9601196" cy="1303867"/>
          </a:xfrm>
        </p:spPr>
        <p:txBody>
          <a:bodyPr>
            <a:normAutofit/>
          </a:bodyPr>
          <a:lstStyle/>
          <a:p>
            <a:r>
              <a:rPr lang="fr-FR" sz="3200" b="1" u="sng" dirty="0" smtClean="0">
                <a:latin typeface="Times New Roman" panose="02020603050405020304" pitchFamily="18" charset="0"/>
                <a:cs typeface="Times New Roman" panose="02020603050405020304" pitchFamily="18" charset="0"/>
              </a:rPr>
              <a:t>3-Résultats </a:t>
            </a:r>
            <a:endParaRPr lang="en-US" sz="3200" b="1" u="sng"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20183" y="-10210"/>
            <a:ext cx="1665287"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211"/>
            <a:ext cx="1665287"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706913" y="4184413"/>
            <a:ext cx="6778174" cy="1985554"/>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oneTexte 15"/>
          <p:cNvSpPr txBox="1">
            <a:spLocks noChangeArrowheads="1"/>
          </p:cNvSpPr>
          <p:nvPr/>
        </p:nvSpPr>
        <p:spPr bwMode="auto">
          <a:xfrm>
            <a:off x="1554480" y="-10211"/>
            <a:ext cx="8965703"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70000"/>
              </a:lnSpc>
              <a:spcBef>
                <a:spcPct val="20000"/>
              </a:spcBef>
              <a:buClr>
                <a:srgbClr val="FF0000"/>
              </a:buClr>
              <a:buSzPct val="170000"/>
              <a:buFont typeface="Wingdings" panose="05000000000000000000" pitchFamily="2" charset="2"/>
              <a:buBlip>
                <a:blip r:embed="rId5"/>
              </a:buBlip>
              <a:defRPr b="1">
                <a:solidFill>
                  <a:srgbClr val="0058B0"/>
                </a:solidFill>
                <a:latin typeface="Trebuchet MS" panose="020B0603020202020204" pitchFamily="34" charset="0"/>
              </a:defRPr>
            </a:lvl1pPr>
            <a:lvl2pPr marL="742950" indent="-285750">
              <a:lnSpc>
                <a:spcPct val="70000"/>
              </a:lnSpc>
              <a:spcBef>
                <a:spcPct val="20000"/>
              </a:spcBef>
              <a:buBlip>
                <a:blip r:embed="rId6"/>
              </a:buBlip>
              <a:defRPr sz="1600">
                <a:solidFill>
                  <a:srgbClr val="0058B0"/>
                </a:solidFill>
                <a:latin typeface="Trebuchet MS" panose="020B0603020202020204" pitchFamily="34" charset="0"/>
              </a:defRPr>
            </a:lvl2pPr>
            <a:lvl3pPr marL="1143000" indent="-228600">
              <a:lnSpc>
                <a:spcPct val="70000"/>
              </a:lnSpc>
              <a:spcBef>
                <a:spcPct val="20000"/>
              </a:spcBef>
              <a:buClr>
                <a:srgbClr val="FF0000"/>
              </a:buClr>
              <a:buFont typeface="Wingdings" panose="05000000000000000000" pitchFamily="2" charset="2"/>
              <a:buChar char="ü"/>
              <a:defRPr sz="1400">
                <a:solidFill>
                  <a:srgbClr val="0058B0"/>
                </a:solidFill>
                <a:latin typeface="Trebuchet MS" panose="020B0603020202020204" pitchFamily="34" charset="0"/>
              </a:defRPr>
            </a:lvl3pPr>
            <a:lvl4pPr marL="1600200" indent="-228600">
              <a:lnSpc>
                <a:spcPct val="70000"/>
              </a:lnSpc>
              <a:spcBef>
                <a:spcPct val="20000"/>
              </a:spcBef>
              <a:buClr>
                <a:srgbClr val="FF0000"/>
              </a:buClr>
              <a:buFont typeface="Wingdings" panose="05000000000000000000" pitchFamily="2" charset="2"/>
              <a:buChar char="ü"/>
              <a:defRPr sz="1400">
                <a:solidFill>
                  <a:srgbClr val="0058B0"/>
                </a:solidFill>
                <a:latin typeface="Trebuchet MS" panose="020B0603020202020204" pitchFamily="34" charset="0"/>
              </a:defRPr>
            </a:lvl4pPr>
            <a:lvl5pPr marL="2057400" indent="-228600">
              <a:lnSpc>
                <a:spcPct val="70000"/>
              </a:lnSpc>
              <a:spcBef>
                <a:spcPct val="20000"/>
              </a:spcBef>
              <a:buClr>
                <a:srgbClr val="FF0000"/>
              </a:buClr>
              <a:buFont typeface="Wingdings" panose="05000000000000000000" pitchFamily="2" charset="2"/>
              <a:buChar char="ü"/>
              <a:defRPr sz="1400">
                <a:solidFill>
                  <a:srgbClr val="0058B0"/>
                </a:solidFill>
                <a:latin typeface="Trebuchet MS" panose="020B0603020202020204" pitchFamily="34" charset="0"/>
              </a:defRPr>
            </a:lvl5pPr>
            <a:lvl6pPr marL="2514600" indent="-228600" eaLnBrk="0" fontAlgn="base" hangingPunct="0">
              <a:lnSpc>
                <a:spcPct val="70000"/>
              </a:lnSpc>
              <a:spcBef>
                <a:spcPct val="20000"/>
              </a:spcBef>
              <a:spcAft>
                <a:spcPct val="0"/>
              </a:spcAft>
              <a:buClr>
                <a:srgbClr val="FF0000"/>
              </a:buClr>
              <a:buFont typeface="Wingdings" panose="05000000000000000000" pitchFamily="2" charset="2"/>
              <a:buChar char="ü"/>
              <a:defRPr sz="1400">
                <a:solidFill>
                  <a:srgbClr val="0058B0"/>
                </a:solidFill>
                <a:latin typeface="Trebuchet MS" panose="020B0603020202020204" pitchFamily="34" charset="0"/>
              </a:defRPr>
            </a:lvl6pPr>
            <a:lvl7pPr marL="2971800" indent="-228600" eaLnBrk="0" fontAlgn="base" hangingPunct="0">
              <a:lnSpc>
                <a:spcPct val="70000"/>
              </a:lnSpc>
              <a:spcBef>
                <a:spcPct val="20000"/>
              </a:spcBef>
              <a:spcAft>
                <a:spcPct val="0"/>
              </a:spcAft>
              <a:buClr>
                <a:srgbClr val="FF0000"/>
              </a:buClr>
              <a:buFont typeface="Wingdings" panose="05000000000000000000" pitchFamily="2" charset="2"/>
              <a:buChar char="ü"/>
              <a:defRPr sz="1400">
                <a:solidFill>
                  <a:srgbClr val="0058B0"/>
                </a:solidFill>
                <a:latin typeface="Trebuchet MS" panose="020B0603020202020204" pitchFamily="34" charset="0"/>
              </a:defRPr>
            </a:lvl7pPr>
            <a:lvl8pPr marL="3429000" indent="-228600" eaLnBrk="0" fontAlgn="base" hangingPunct="0">
              <a:lnSpc>
                <a:spcPct val="70000"/>
              </a:lnSpc>
              <a:spcBef>
                <a:spcPct val="20000"/>
              </a:spcBef>
              <a:spcAft>
                <a:spcPct val="0"/>
              </a:spcAft>
              <a:buClr>
                <a:srgbClr val="FF0000"/>
              </a:buClr>
              <a:buFont typeface="Wingdings" panose="05000000000000000000" pitchFamily="2" charset="2"/>
              <a:buChar char="ü"/>
              <a:defRPr sz="1400">
                <a:solidFill>
                  <a:srgbClr val="0058B0"/>
                </a:solidFill>
                <a:latin typeface="Trebuchet MS" panose="020B0603020202020204" pitchFamily="34" charset="0"/>
              </a:defRPr>
            </a:lvl8pPr>
            <a:lvl9pPr marL="3886200" indent="-228600" eaLnBrk="0" fontAlgn="base" hangingPunct="0">
              <a:lnSpc>
                <a:spcPct val="70000"/>
              </a:lnSpc>
              <a:spcBef>
                <a:spcPct val="20000"/>
              </a:spcBef>
              <a:spcAft>
                <a:spcPct val="0"/>
              </a:spcAft>
              <a:buClr>
                <a:srgbClr val="FF0000"/>
              </a:buClr>
              <a:buFont typeface="Wingdings" panose="05000000000000000000" pitchFamily="2" charset="2"/>
              <a:buChar char="ü"/>
              <a:defRPr sz="1400">
                <a:solidFill>
                  <a:srgbClr val="0058B0"/>
                </a:solidFill>
                <a:latin typeface="Trebuchet MS" panose="020B0603020202020204" pitchFamily="34" charset="0"/>
              </a:defRPr>
            </a:lvl9pPr>
          </a:lstStyle>
          <a:p>
            <a:pPr algn="ctr">
              <a:lnSpc>
                <a:spcPct val="100000"/>
              </a:lnSpc>
              <a:spcBef>
                <a:spcPct val="0"/>
              </a:spcBef>
              <a:buClrTx/>
              <a:buSzTx/>
              <a:buFontTx/>
              <a:buNone/>
            </a:pPr>
            <a:r>
              <a:rPr lang="fr-FR" altLang="en-US" sz="1200" dirty="0">
                <a:solidFill>
                  <a:schemeClr val="tx1"/>
                </a:solidFill>
              </a:rPr>
              <a:t>7èmes  Journées Européennes de la Société de Cardiologie du Burkina Faso</a:t>
            </a:r>
          </a:p>
        </p:txBody>
      </p:sp>
      <p:sp>
        <p:nvSpPr>
          <p:cNvPr id="9" name="ZoneTexte 8"/>
          <p:cNvSpPr txBox="1"/>
          <p:nvPr/>
        </p:nvSpPr>
        <p:spPr>
          <a:xfrm>
            <a:off x="3693907" y="6396335"/>
            <a:ext cx="5062537" cy="461665"/>
          </a:xfrm>
          <a:prstGeom prst="rect">
            <a:avLst/>
          </a:prstGeom>
          <a:solidFill>
            <a:schemeClr val="bg1"/>
          </a:solidFill>
        </p:spPr>
        <p:txBody>
          <a:bodyPr>
            <a:spAutoFit/>
          </a:bodyPr>
          <a:lstStyle/>
          <a:p>
            <a:pPr algn="ctr">
              <a:defRPr/>
            </a:pPr>
            <a:r>
              <a:rPr lang="fr-FR" sz="1200" dirty="0">
                <a:solidFill>
                  <a:srgbClr val="00B0F0"/>
                </a:solidFill>
                <a:latin typeface="Times New Roman" panose="02020603050405020304" pitchFamily="18" charset="0"/>
                <a:cs typeface="Times New Roman" panose="02020603050405020304" pitchFamily="18" charset="0"/>
              </a:rPr>
              <a:t>Cœur-Vaisseaux et infections</a:t>
            </a:r>
          </a:p>
          <a:p>
            <a:pPr algn="ctr">
              <a:defRPr/>
            </a:pPr>
            <a:r>
              <a:rPr lang="fr-FR" sz="1200" dirty="0">
                <a:solidFill>
                  <a:srgbClr val="00B0F0"/>
                </a:solidFill>
                <a:latin typeface="Times New Roman" panose="02020603050405020304" pitchFamily="18" charset="0"/>
                <a:cs typeface="Times New Roman" panose="02020603050405020304" pitchFamily="18" charset="0"/>
              </a:rPr>
              <a:t>27-28-29 octobre 2021 </a:t>
            </a:r>
            <a:endParaRPr lang="en-US" sz="12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7001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Times New Roman" panose="02020603050405020304" pitchFamily="18" charset="0"/>
                <a:cs typeface="Times New Roman" panose="02020603050405020304" pitchFamily="18" charset="0"/>
              </a:rPr>
              <a:t>3-Résultats</a:t>
            </a:r>
            <a:endParaRPr lang="en-US"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a:bodyPr>
          <a:lstStyle/>
          <a:p>
            <a:pPr marL="0" lvl="0" indent="0">
              <a:lnSpc>
                <a:spcPct val="107000"/>
              </a:lnSpc>
              <a:spcAft>
                <a:spcPts val="800"/>
              </a:spcAft>
              <a:buNone/>
            </a:pPr>
            <a:r>
              <a:rPr lang="fr-FR" b="1" dirty="0" smtClean="0">
                <a:ea typeface="Calibri" panose="020F0502020204030204" pitchFamily="34" charset="0"/>
                <a:cs typeface="Times New Roman" panose="02020603050405020304" pitchFamily="18" charset="0"/>
              </a:rPr>
              <a:t>3-1 Aspects socio-démographiques</a:t>
            </a:r>
            <a:endParaRPr lang="en-US" b="1" dirty="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fr-FR" dirty="0" smtClean="0">
                <a:ea typeface="Calibri" panose="020F0502020204030204" pitchFamily="34" charset="0"/>
              </a:rPr>
              <a:t>Inclusion 95 patients.</a:t>
            </a:r>
          </a:p>
          <a:p>
            <a:pPr>
              <a:buFont typeface="Wingdings" panose="05000000000000000000" pitchFamily="2" charset="2"/>
              <a:buChar char="Ø"/>
            </a:pPr>
            <a:r>
              <a:rPr lang="fr-FR" dirty="0" smtClean="0">
                <a:ea typeface="Calibri" panose="020F0502020204030204" pitchFamily="34" charset="0"/>
              </a:rPr>
              <a:t>âge </a:t>
            </a:r>
            <a:r>
              <a:rPr lang="fr-FR" dirty="0">
                <a:ea typeface="Calibri" panose="020F0502020204030204" pitchFamily="34" charset="0"/>
              </a:rPr>
              <a:t>moyen :</a:t>
            </a:r>
            <a:r>
              <a:rPr lang="fr-FR" dirty="0" smtClean="0">
                <a:ea typeface="Calibri" panose="020F0502020204030204" pitchFamily="34" charset="0"/>
              </a:rPr>
              <a:t>57,15 </a:t>
            </a:r>
            <a:r>
              <a:rPr lang="fr-FR" dirty="0">
                <a:ea typeface="Calibri" panose="020F0502020204030204" pitchFamily="34" charset="0"/>
              </a:rPr>
              <a:t>ans. </a:t>
            </a:r>
          </a:p>
          <a:p>
            <a:pPr>
              <a:buFont typeface="Wingdings" panose="05000000000000000000" pitchFamily="2" charset="2"/>
              <a:buChar char="Ø"/>
            </a:pPr>
            <a:r>
              <a:rPr lang="fr-FR" dirty="0" smtClean="0">
                <a:ea typeface="Calibri" panose="020F0502020204030204" pitchFamily="34" charset="0"/>
              </a:rPr>
              <a:t>Sex-ratio = 0,79</a:t>
            </a:r>
          </a:p>
          <a:p>
            <a:pPr marL="0" indent="0">
              <a:buNone/>
            </a:pPr>
            <a:r>
              <a:rPr lang="fr-FR" b="1" dirty="0" smtClean="0"/>
              <a:t>3-2 Mode d’admission</a:t>
            </a:r>
          </a:p>
          <a:p>
            <a:pPr marL="0" indent="0">
              <a:buNone/>
            </a:pPr>
            <a:r>
              <a:rPr lang="fr-FR" dirty="0" smtClean="0"/>
              <a:t>Direct: 60 patients (63,2%)</a:t>
            </a:r>
          </a:p>
        </p:txBody>
      </p:sp>
    </p:spTree>
    <p:extLst>
      <p:ext uri="{BB962C8B-B14F-4D97-AF65-F5344CB8AC3E}">
        <p14:creationId xmlns:p14="http://schemas.microsoft.com/office/powerpoint/2010/main" val="1046003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36784" y="713192"/>
            <a:ext cx="9601196" cy="1303867"/>
          </a:xfrm>
        </p:spPr>
        <p:txBody>
          <a:bodyPr/>
          <a:lstStyle/>
          <a:p>
            <a:r>
              <a:rPr lang="fr-FR" dirty="0" smtClean="0">
                <a:solidFill>
                  <a:prstClr val="black">
                    <a:lumMod val="85000"/>
                    <a:lumOff val="15000"/>
                  </a:prstClr>
                </a:solidFill>
                <a:cs typeface="Times New Roman" panose="02020603050405020304" pitchFamily="18" charset="0"/>
              </a:rPr>
              <a:t>3- Résultats</a:t>
            </a:r>
            <a:endParaRPr lang="en-US" dirty="0"/>
          </a:p>
        </p:txBody>
      </p:sp>
      <p:sp>
        <p:nvSpPr>
          <p:cNvPr id="3" name="Espace réservé du contenu 2"/>
          <p:cNvSpPr>
            <a:spLocks noGrp="1"/>
          </p:cNvSpPr>
          <p:nvPr>
            <p:ph idx="1"/>
          </p:nvPr>
        </p:nvSpPr>
        <p:spPr>
          <a:xfrm>
            <a:off x="1203037" y="1813861"/>
            <a:ext cx="9601196" cy="3681776"/>
          </a:xfrm>
        </p:spPr>
        <p:txBody>
          <a:bodyPr>
            <a:noAutofit/>
          </a:bodyPr>
          <a:lstStyle/>
          <a:p>
            <a:pPr marL="0" indent="0">
              <a:buNone/>
            </a:pPr>
            <a:r>
              <a:rPr lang="fr-FR" b="1" dirty="0" smtClean="0"/>
              <a:t>3-4 Facteurs de risque cardiovasculaires</a:t>
            </a:r>
            <a:endParaRPr lang="en-US" b="1" dirty="0">
              <a:latin typeface="LMRoman10-Bold"/>
            </a:endParaRPr>
          </a:p>
          <a:p>
            <a:r>
              <a:rPr lang="en-US" b="1" dirty="0" err="1">
                <a:solidFill>
                  <a:srgbClr val="FF0000"/>
                </a:solidFill>
              </a:rPr>
              <a:t>AgeFDR</a:t>
            </a:r>
            <a:r>
              <a:rPr lang="en-US" b="1" dirty="0">
                <a:solidFill>
                  <a:srgbClr val="FF0000"/>
                </a:solidFill>
              </a:rPr>
              <a:t> 75 (79</a:t>
            </a:r>
            <a:r>
              <a:rPr lang="en-US" b="1" dirty="0" smtClean="0">
                <a:solidFill>
                  <a:srgbClr val="FF0000"/>
                </a:solidFill>
              </a:rPr>
              <a:t>%)</a:t>
            </a:r>
          </a:p>
          <a:p>
            <a:r>
              <a:rPr lang="fr-FR" b="1" dirty="0" smtClean="0">
                <a:solidFill>
                  <a:srgbClr val="FF0000"/>
                </a:solidFill>
              </a:rPr>
              <a:t>HTA 51 (53,68</a:t>
            </a:r>
            <a:r>
              <a:rPr lang="en-US" b="1" dirty="0" smtClean="0">
                <a:solidFill>
                  <a:srgbClr val="FF0000"/>
                </a:solidFill>
              </a:rPr>
              <a:t>%)</a:t>
            </a:r>
          </a:p>
          <a:p>
            <a:pPr lvl="0">
              <a:buClr>
                <a:srgbClr val="83992A"/>
              </a:buClr>
            </a:pPr>
            <a:r>
              <a:rPr lang="en-US" b="1" dirty="0">
                <a:solidFill>
                  <a:srgbClr val="FF0000"/>
                </a:solidFill>
              </a:rPr>
              <a:t>Tabac 29 (31</a:t>
            </a:r>
            <a:r>
              <a:rPr lang="en-US" b="1" dirty="0" smtClean="0">
                <a:solidFill>
                  <a:srgbClr val="FF0000"/>
                </a:solidFill>
              </a:rPr>
              <a:t>%)</a:t>
            </a:r>
            <a:endParaRPr lang="en-US" b="1" dirty="0" smtClean="0">
              <a:solidFill>
                <a:srgbClr val="FF0000"/>
              </a:solidFill>
            </a:endParaRPr>
          </a:p>
          <a:p>
            <a:r>
              <a:rPr lang="en-US" b="1" dirty="0" err="1" smtClean="0">
                <a:solidFill>
                  <a:srgbClr val="FF0000"/>
                </a:solidFill>
              </a:rPr>
              <a:t>Diabete</a:t>
            </a:r>
            <a:r>
              <a:rPr lang="en-US" b="1" dirty="0" smtClean="0">
                <a:solidFill>
                  <a:srgbClr val="FF0000"/>
                </a:solidFill>
              </a:rPr>
              <a:t> </a:t>
            </a:r>
            <a:r>
              <a:rPr lang="en-US" b="1" dirty="0">
                <a:solidFill>
                  <a:srgbClr val="FF0000"/>
                </a:solidFill>
              </a:rPr>
              <a:t>20 (21</a:t>
            </a:r>
            <a:r>
              <a:rPr lang="en-US" b="1" dirty="0" smtClean="0">
                <a:solidFill>
                  <a:srgbClr val="FF0000"/>
                </a:solidFill>
              </a:rPr>
              <a:t>%)</a:t>
            </a:r>
            <a:endParaRPr lang="en-US" b="1" dirty="0">
              <a:solidFill>
                <a:srgbClr val="FF0000"/>
              </a:solidFill>
            </a:endParaRPr>
          </a:p>
          <a:p>
            <a:r>
              <a:rPr lang="en-US" b="1" smtClean="0">
                <a:solidFill>
                  <a:srgbClr val="FF0000"/>
                </a:solidFill>
              </a:rPr>
              <a:t>Obésité 21 (22%)</a:t>
            </a:r>
          </a:p>
          <a:p>
            <a:r>
              <a:rPr lang="en-US" b="1" smtClean="0">
                <a:solidFill>
                  <a:srgbClr val="FF0000"/>
                </a:solidFill>
              </a:rPr>
              <a:t>Dyslipidemie </a:t>
            </a:r>
            <a:r>
              <a:rPr lang="en-US" b="1" dirty="0">
                <a:solidFill>
                  <a:srgbClr val="FF0000"/>
                </a:solidFill>
              </a:rPr>
              <a:t>20 (21%)</a:t>
            </a:r>
          </a:p>
          <a:p>
            <a:r>
              <a:rPr lang="en-US" dirty="0" err="1" smtClean="0"/>
              <a:t>Heredite</a:t>
            </a:r>
            <a:r>
              <a:rPr lang="en-US" dirty="0" smtClean="0"/>
              <a:t> </a:t>
            </a:r>
            <a:r>
              <a:rPr lang="en-US" dirty="0"/>
              <a:t>2 (2.1%)</a:t>
            </a:r>
          </a:p>
          <a:p>
            <a:r>
              <a:rPr lang="en-US" dirty="0" err="1"/>
              <a:t>Alcool</a:t>
            </a:r>
            <a:r>
              <a:rPr lang="en-US" dirty="0"/>
              <a:t> 13 (14%)</a:t>
            </a:r>
          </a:p>
        </p:txBody>
      </p:sp>
    </p:spTree>
    <p:extLst>
      <p:ext uri="{BB962C8B-B14F-4D97-AF65-F5344CB8AC3E}">
        <p14:creationId xmlns:p14="http://schemas.microsoft.com/office/powerpoint/2010/main" val="25307837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11945</TotalTime>
  <Words>1066</Words>
  <Application>Microsoft Office PowerPoint</Application>
  <PresentationFormat>Grand écran</PresentationFormat>
  <Paragraphs>218</Paragraphs>
  <Slides>17</Slides>
  <Notes>10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17</vt:i4>
      </vt:variant>
    </vt:vector>
  </HeadingPairs>
  <TitlesOfParts>
    <vt:vector size="25" baseType="lpstr">
      <vt:lpstr>Arial</vt:lpstr>
      <vt:lpstr>Calibri</vt:lpstr>
      <vt:lpstr>Garamond</vt:lpstr>
      <vt:lpstr>LMRoman10-Bold</vt:lpstr>
      <vt:lpstr>Times New Roman</vt:lpstr>
      <vt:lpstr>Trebuchet MS</vt:lpstr>
      <vt:lpstr>Wingdings</vt:lpstr>
      <vt:lpstr>Organique</vt:lpstr>
      <vt:lpstr>Syndrome coronaire aigu avec sus décalage du segment ST  : impact du parcours de soins sur le pronostic intrahospitalier des patients</vt:lpstr>
      <vt:lpstr>Introduction-Objectifs</vt:lpstr>
      <vt:lpstr>Introduction-Objectifs</vt:lpstr>
      <vt:lpstr>2-Matériels et méthodes</vt:lpstr>
      <vt:lpstr>2-Matériels et méthodes</vt:lpstr>
      <vt:lpstr>2-Matériels et méthodes</vt:lpstr>
      <vt:lpstr>3-Résultats </vt:lpstr>
      <vt:lpstr>3-Résultats</vt:lpstr>
      <vt:lpstr>3- Résultats</vt:lpstr>
      <vt:lpstr>3- Résultats</vt:lpstr>
      <vt:lpstr>3- Résultats</vt:lpstr>
      <vt:lpstr>3- Résultats</vt:lpstr>
      <vt:lpstr>Présentation PowerPoint</vt:lpstr>
      <vt:lpstr>3- Résultats </vt:lpstr>
      <vt:lpstr>3- Résultats</vt:lpstr>
      <vt:lpstr>5-Conclusion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HP</cp:lastModifiedBy>
  <cp:revision>96</cp:revision>
  <dcterms:created xsi:type="dcterms:W3CDTF">2021-10-06T20:13:51Z</dcterms:created>
  <dcterms:modified xsi:type="dcterms:W3CDTF">2021-10-29T00:52:38Z</dcterms:modified>
</cp:coreProperties>
</file>